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56" r:id="rId2"/>
    <p:sldId id="275" r:id="rId3"/>
    <p:sldId id="276" r:id="rId4"/>
    <p:sldId id="277" r:id="rId5"/>
    <p:sldId id="270" r:id="rId6"/>
    <p:sldId id="269" r:id="rId7"/>
    <p:sldId id="263" r:id="rId8"/>
    <p:sldId id="273" r:id="rId9"/>
    <p:sldId id="274" r:id="rId10"/>
    <p:sldId id="266" r:id="rId11"/>
    <p:sldId id="27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85"/>
    <p:restoredTop sz="96327"/>
  </p:normalViewPr>
  <p:slideViewPr>
    <p:cSldViewPr snapToGrid="0">
      <p:cViewPr varScale="1">
        <p:scale>
          <a:sx n="92" d="100"/>
          <a:sy n="92" d="100"/>
        </p:scale>
        <p:origin x="25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4747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3836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6311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2536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7648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993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969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096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14601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2818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4110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12/16/2022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9880445"/>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6DA1-CE8B-CFFD-D413-20B6AFF0D55F}"/>
              </a:ext>
            </a:extLst>
          </p:cNvPr>
          <p:cNvSpPr>
            <a:spLocks noGrp="1"/>
          </p:cNvSpPr>
          <p:nvPr>
            <p:ph type="ctrTitle"/>
          </p:nvPr>
        </p:nvSpPr>
        <p:spPr>
          <a:xfrm>
            <a:off x="652749" y="657498"/>
            <a:ext cx="5058239" cy="3644537"/>
          </a:xfrm>
          <a:noFill/>
        </p:spPr>
        <p:txBody>
          <a:bodyPr>
            <a:normAutofit/>
          </a:bodyPr>
          <a:lstStyle/>
          <a:p>
            <a:pPr algn="l"/>
            <a:r>
              <a:rPr lang="en-US" sz="4200" b="1" dirty="0">
                <a:effectLst/>
                <a:latin typeface="Palatino" pitchFamily="2" charset="77"/>
                <a:ea typeface="Palatino" pitchFamily="2" charset="77"/>
              </a:rPr>
              <a:t>Necessity by design: the mathematics of rhetoric in Middle Byzantine culture</a:t>
            </a:r>
            <a:r>
              <a:rPr lang="en-DK" sz="4200" dirty="0">
                <a:effectLst/>
                <a:latin typeface="Palatino" pitchFamily="2" charset="77"/>
                <a:ea typeface="Palatino" pitchFamily="2" charset="77"/>
              </a:rPr>
              <a:t> </a:t>
            </a:r>
            <a:endParaRPr lang="en-DK" sz="4200" dirty="0">
              <a:latin typeface="Palatino" pitchFamily="2" charset="77"/>
              <a:ea typeface="Palatino" pitchFamily="2" charset="77"/>
            </a:endParaRPr>
          </a:p>
        </p:txBody>
      </p:sp>
      <p:sp>
        <p:nvSpPr>
          <p:cNvPr id="3" name="Subtitle 2">
            <a:extLst>
              <a:ext uri="{FF2B5EF4-FFF2-40B4-BE49-F238E27FC236}">
                <a16:creationId xmlns:a16="http://schemas.microsoft.com/office/drawing/2014/main" id="{4E4F522F-D735-E907-5653-64C80B9CF604}"/>
              </a:ext>
            </a:extLst>
          </p:cNvPr>
          <p:cNvSpPr>
            <a:spLocks noGrp="1"/>
          </p:cNvSpPr>
          <p:nvPr>
            <p:ph type="subTitle" idx="1"/>
          </p:nvPr>
        </p:nvSpPr>
        <p:spPr>
          <a:xfrm>
            <a:off x="652750" y="4545873"/>
            <a:ext cx="4806184" cy="1831175"/>
          </a:xfrm>
          <a:noFill/>
        </p:spPr>
        <p:txBody>
          <a:bodyPr>
            <a:normAutofit fontScale="70000" lnSpcReduction="20000"/>
          </a:bodyPr>
          <a:lstStyle/>
          <a:p>
            <a:pPr algn="l"/>
            <a:r>
              <a:rPr lang="en-DK" dirty="0">
                <a:latin typeface="Palatino" pitchFamily="2" charset="77"/>
                <a:ea typeface="Palatino" pitchFamily="2" charset="77"/>
              </a:rPr>
              <a:t>Visit to Max P</a:t>
            </a:r>
            <a:r>
              <a:rPr lang="en-GB" dirty="0">
                <a:latin typeface="Palatino" pitchFamily="2" charset="77"/>
                <a:ea typeface="Palatino" pitchFamily="2" charset="77"/>
              </a:rPr>
              <a:t>l</a:t>
            </a:r>
            <a:r>
              <a:rPr lang="en-DK" dirty="0">
                <a:latin typeface="Palatino" pitchFamily="2" charset="77"/>
                <a:ea typeface="Palatino" pitchFamily="2" charset="77"/>
              </a:rPr>
              <a:t>ank Institute for the History of Science</a:t>
            </a:r>
          </a:p>
          <a:p>
            <a:pPr algn="l"/>
            <a:r>
              <a:rPr lang="en-GB" dirty="0">
                <a:latin typeface="Palatino" pitchFamily="2" charset="77"/>
                <a:ea typeface="Palatino" pitchFamily="2" charset="77"/>
              </a:rPr>
              <a:t>Friday, 7 October 2022</a:t>
            </a:r>
          </a:p>
          <a:p>
            <a:pPr algn="l"/>
            <a:r>
              <a:rPr lang="en-GB" dirty="0">
                <a:latin typeface="Palatino" pitchFamily="2" charset="77"/>
                <a:ea typeface="Palatino" pitchFamily="2" charset="77"/>
              </a:rPr>
              <a:t>14.00-15.00</a:t>
            </a:r>
          </a:p>
          <a:p>
            <a:pPr algn="l"/>
            <a:r>
              <a:rPr lang="en-GB" dirty="0">
                <a:latin typeface="Palatino" pitchFamily="2" charset="77"/>
                <a:ea typeface="Palatino" pitchFamily="2" charset="77"/>
              </a:rPr>
              <a:t>R 265</a:t>
            </a:r>
            <a:endParaRPr lang="el-GR" dirty="0">
              <a:latin typeface="Palatino" pitchFamily="2" charset="77"/>
              <a:ea typeface="Palatino" pitchFamily="2" charset="77"/>
            </a:endParaRPr>
          </a:p>
          <a:p>
            <a:pPr algn="l"/>
            <a:r>
              <a:rPr lang="it-IT" dirty="0">
                <a:latin typeface="Palatino" pitchFamily="2" charset="77"/>
                <a:ea typeface="Palatino" pitchFamily="2" charset="77"/>
              </a:rPr>
              <a:t>Project </a:t>
            </a:r>
            <a:r>
              <a:rPr lang="it-IT" dirty="0" err="1">
                <a:latin typeface="Palatino" pitchFamily="2" charset="77"/>
                <a:ea typeface="Palatino" pitchFamily="2" charset="77"/>
              </a:rPr>
              <a:t>supported</a:t>
            </a:r>
            <a:r>
              <a:rPr lang="it-IT" dirty="0">
                <a:latin typeface="Palatino" pitchFamily="2" charset="77"/>
                <a:ea typeface="Palatino" pitchFamily="2" charset="77"/>
              </a:rPr>
              <a:t> by the Gerda Henkel </a:t>
            </a:r>
            <a:r>
              <a:rPr lang="it-IT" dirty="0" err="1">
                <a:latin typeface="Palatino" pitchFamily="2" charset="77"/>
                <a:ea typeface="Palatino" pitchFamily="2" charset="77"/>
              </a:rPr>
              <a:t>Stiftung</a:t>
            </a:r>
            <a:endParaRPr lang="en-GB" dirty="0">
              <a:latin typeface="Palatino" pitchFamily="2" charset="77"/>
              <a:ea typeface="Palatino" pitchFamily="2" charset="77"/>
            </a:endParaRPr>
          </a:p>
          <a:p>
            <a:pPr algn="l"/>
            <a:endParaRPr lang="en-DK" dirty="0">
              <a:latin typeface="Palatino" pitchFamily="2" charset="77"/>
              <a:ea typeface="Palatino" pitchFamily="2" charset="77"/>
            </a:endParaRPr>
          </a:p>
        </p:txBody>
      </p:sp>
      <p:pic>
        <p:nvPicPr>
          <p:cNvPr id="8" name="Picture 7">
            <a:extLst>
              <a:ext uri="{FF2B5EF4-FFF2-40B4-BE49-F238E27FC236}">
                <a16:creationId xmlns:a16="http://schemas.microsoft.com/office/drawing/2014/main" id="{07A3BEA6-9A38-1409-6A77-69A5F03B8E79}"/>
              </a:ext>
            </a:extLst>
          </p:cNvPr>
          <p:cNvPicPr>
            <a:picLocks noChangeAspect="1"/>
          </p:cNvPicPr>
          <p:nvPr/>
        </p:nvPicPr>
        <p:blipFill rotWithShape="1">
          <a:blip r:embed="rId2"/>
          <a:srcRect l="4384" t="3060" r="1" b="7926"/>
          <a:stretch/>
        </p:blipFill>
        <p:spPr>
          <a:xfrm>
            <a:off x="6363737" y="10"/>
            <a:ext cx="5837917" cy="6857990"/>
          </a:xfrm>
          <a:prstGeom prst="rect">
            <a:avLst/>
          </a:prstGeom>
        </p:spPr>
      </p:pic>
    </p:spTree>
    <p:extLst>
      <p:ext uri="{BB962C8B-B14F-4D97-AF65-F5344CB8AC3E}">
        <p14:creationId xmlns:p14="http://schemas.microsoft.com/office/powerpoint/2010/main" val="1836225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39DEE9-B0D4-D0C6-9526-C191D4E19E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81"/>
          <a:stretch/>
        </p:blipFill>
        <p:spPr>
          <a:xfrm>
            <a:off x="173759" y="884224"/>
            <a:ext cx="5605278" cy="5089551"/>
          </a:xfrm>
          <a:prstGeom prst="rect">
            <a:avLst/>
          </a:prstGeom>
        </p:spPr>
      </p:pic>
      <p:pic>
        <p:nvPicPr>
          <p:cNvPr id="6" name="Picture 5">
            <a:extLst>
              <a:ext uri="{FF2B5EF4-FFF2-40B4-BE49-F238E27FC236}">
                <a16:creationId xmlns:a16="http://schemas.microsoft.com/office/drawing/2014/main" id="{2732B52E-F884-7DA3-7711-E4AC1D116C7E}"/>
              </a:ext>
            </a:extLst>
          </p:cNvPr>
          <p:cNvPicPr>
            <a:picLocks noChangeAspect="1"/>
          </p:cNvPicPr>
          <p:nvPr/>
        </p:nvPicPr>
        <p:blipFill rotWithShape="1">
          <a:blip r:embed="rId3"/>
          <a:srcRect l="3775" t="4055" b="21731"/>
          <a:stretch/>
        </p:blipFill>
        <p:spPr>
          <a:xfrm>
            <a:off x="6412964" y="884224"/>
            <a:ext cx="5230240" cy="5089552"/>
          </a:xfrm>
          <a:prstGeom prst="rect">
            <a:avLst/>
          </a:prstGeom>
        </p:spPr>
      </p:pic>
      <p:sp>
        <p:nvSpPr>
          <p:cNvPr id="10" name="TextBox 9">
            <a:extLst>
              <a:ext uri="{FF2B5EF4-FFF2-40B4-BE49-F238E27FC236}">
                <a16:creationId xmlns:a16="http://schemas.microsoft.com/office/drawing/2014/main" id="{863D86F3-C2B0-51A6-89B9-A1F2A6BE29CF}"/>
              </a:ext>
            </a:extLst>
          </p:cNvPr>
          <p:cNvSpPr txBox="1"/>
          <p:nvPr/>
        </p:nvSpPr>
        <p:spPr>
          <a:xfrm>
            <a:off x="6412964" y="6251161"/>
            <a:ext cx="5205983" cy="369332"/>
          </a:xfrm>
          <a:prstGeom prst="rect">
            <a:avLst/>
          </a:prstGeom>
          <a:noFill/>
        </p:spPr>
        <p:txBody>
          <a:bodyPr wrap="square" rtlCol="0">
            <a:spAutoFit/>
          </a:bodyPr>
          <a:lstStyle/>
          <a:p>
            <a:r>
              <a:rPr lang="en-GB" dirty="0">
                <a:effectLst/>
                <a:latin typeface="Palatino" pitchFamily="2" charset="77"/>
                <a:ea typeface="Palatino" pitchFamily="2" charset="77"/>
                <a:cs typeface="Palace Script MT" panose="020F0502020204030204" pitchFamily="34" charset="0"/>
              </a:rPr>
              <a:t>Ms. Paris. </a:t>
            </a:r>
            <a:r>
              <a:rPr lang="en-GB" dirty="0" err="1">
                <a:effectLst/>
                <a:latin typeface="Palatino" pitchFamily="2" charset="77"/>
                <a:ea typeface="Palatino" pitchFamily="2" charset="77"/>
                <a:cs typeface="Palace Script MT" panose="020F0502020204030204" pitchFamily="34" charset="0"/>
              </a:rPr>
              <a:t>Grec</a:t>
            </a:r>
            <a:r>
              <a:rPr lang="en-GB" dirty="0">
                <a:effectLst/>
                <a:latin typeface="Palatino" pitchFamily="2" charset="77"/>
                <a:ea typeface="Palatino" pitchFamily="2" charset="77"/>
                <a:cs typeface="Palace Script MT" panose="020F0502020204030204" pitchFamily="34" charset="0"/>
              </a:rPr>
              <a:t> 1983, 9v</a:t>
            </a:r>
          </a:p>
        </p:txBody>
      </p:sp>
      <p:sp>
        <p:nvSpPr>
          <p:cNvPr id="11" name="TextBox 10">
            <a:extLst>
              <a:ext uri="{FF2B5EF4-FFF2-40B4-BE49-F238E27FC236}">
                <a16:creationId xmlns:a16="http://schemas.microsoft.com/office/drawing/2014/main" id="{CF0BCA9C-FE7A-5A89-F3C9-FC6E6E1720BC}"/>
              </a:ext>
            </a:extLst>
          </p:cNvPr>
          <p:cNvSpPr txBox="1"/>
          <p:nvPr/>
        </p:nvSpPr>
        <p:spPr>
          <a:xfrm>
            <a:off x="173759" y="6158828"/>
            <a:ext cx="5205983" cy="369332"/>
          </a:xfrm>
          <a:prstGeom prst="rect">
            <a:avLst/>
          </a:prstGeom>
          <a:noFill/>
        </p:spPr>
        <p:txBody>
          <a:bodyPr wrap="square" rtlCol="0">
            <a:spAutoFit/>
          </a:bodyPr>
          <a:lstStyle/>
          <a:p>
            <a:r>
              <a:rPr lang="en-GB" dirty="0">
                <a:effectLst/>
                <a:latin typeface="Palatino" pitchFamily="2" charset="77"/>
                <a:ea typeface="Palatino" pitchFamily="2" charset="77"/>
                <a:cs typeface="Palace Script MT" panose="020F0502020204030204" pitchFamily="34" charset="0"/>
              </a:rPr>
              <a:t>Ms. Voss. Gr. Q 1, f. 68r</a:t>
            </a:r>
          </a:p>
        </p:txBody>
      </p:sp>
    </p:spTree>
    <p:extLst>
      <p:ext uri="{BB962C8B-B14F-4D97-AF65-F5344CB8AC3E}">
        <p14:creationId xmlns:p14="http://schemas.microsoft.com/office/powerpoint/2010/main" val="3291557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B9B4E7-CB3A-BEC6-3E59-F2FF3CD52F71}"/>
              </a:ext>
            </a:extLst>
          </p:cNvPr>
          <p:cNvPicPr>
            <a:picLocks noChangeAspect="1"/>
          </p:cNvPicPr>
          <p:nvPr/>
        </p:nvPicPr>
        <p:blipFill rotWithShape="1">
          <a:blip r:embed="rId2"/>
          <a:srcRect t="25966" r="26770" b="5323"/>
          <a:stretch/>
        </p:blipFill>
        <p:spPr>
          <a:xfrm>
            <a:off x="5209742" y="-225941"/>
            <a:ext cx="6432816" cy="7309881"/>
          </a:xfrm>
          <a:prstGeom prst="rect">
            <a:avLst/>
          </a:prstGeom>
        </p:spPr>
      </p:pic>
      <p:pic>
        <p:nvPicPr>
          <p:cNvPr id="4" name="Picture 3">
            <a:extLst>
              <a:ext uri="{FF2B5EF4-FFF2-40B4-BE49-F238E27FC236}">
                <a16:creationId xmlns:a16="http://schemas.microsoft.com/office/drawing/2014/main" id="{BA8C82B4-0A6E-2A7B-78D9-3D8A530E0076}"/>
              </a:ext>
            </a:extLst>
          </p:cNvPr>
          <p:cNvPicPr>
            <a:picLocks noChangeAspect="1"/>
          </p:cNvPicPr>
          <p:nvPr/>
        </p:nvPicPr>
        <p:blipFill>
          <a:blip r:embed="rId3"/>
          <a:stretch>
            <a:fillRect/>
          </a:stretch>
        </p:blipFill>
        <p:spPr>
          <a:xfrm>
            <a:off x="201041" y="2170936"/>
            <a:ext cx="5511717" cy="4379495"/>
          </a:xfrm>
          <a:prstGeom prst="rect">
            <a:avLst/>
          </a:prstGeom>
        </p:spPr>
      </p:pic>
      <p:sp>
        <p:nvSpPr>
          <p:cNvPr id="6" name="TextBox 5">
            <a:extLst>
              <a:ext uri="{FF2B5EF4-FFF2-40B4-BE49-F238E27FC236}">
                <a16:creationId xmlns:a16="http://schemas.microsoft.com/office/drawing/2014/main" id="{434753E2-938A-9624-974B-4ADFB390F29B}"/>
              </a:ext>
            </a:extLst>
          </p:cNvPr>
          <p:cNvSpPr txBox="1"/>
          <p:nvPr/>
        </p:nvSpPr>
        <p:spPr>
          <a:xfrm>
            <a:off x="380010" y="1524605"/>
            <a:ext cx="3784049" cy="646331"/>
          </a:xfrm>
          <a:prstGeom prst="rect">
            <a:avLst/>
          </a:prstGeom>
          <a:noFill/>
        </p:spPr>
        <p:txBody>
          <a:bodyPr wrap="none" rtlCol="0">
            <a:spAutoFit/>
          </a:bodyPr>
          <a:lstStyle/>
          <a:p>
            <a:r>
              <a:rPr lang="en-GB" dirty="0">
                <a:effectLst/>
                <a:latin typeface="Palatino" pitchFamily="2" charset="77"/>
                <a:ea typeface="Palatino" pitchFamily="2" charset="77"/>
                <a:cs typeface="Palace Script MT" panose="020F0502020204030204" pitchFamily="34" charset="0"/>
              </a:rPr>
              <a:t>Ms. </a:t>
            </a:r>
            <a:r>
              <a:rPr lang="en-GB" dirty="0" err="1">
                <a:effectLst/>
                <a:latin typeface="Palatino" pitchFamily="2" charset="77"/>
                <a:ea typeface="Palatino" pitchFamily="2" charset="77"/>
                <a:cs typeface="Palace Script MT" panose="020F0502020204030204" pitchFamily="34" charset="0"/>
              </a:rPr>
              <a:t>Laur</a:t>
            </a:r>
            <a:r>
              <a:rPr lang="en-GB" dirty="0">
                <a:effectLst/>
                <a:latin typeface="Palatino" pitchFamily="2" charset="77"/>
                <a:ea typeface="Palatino" pitchFamily="2" charset="77"/>
                <a:cs typeface="Palace Script MT" panose="020F0502020204030204" pitchFamily="34" charset="0"/>
              </a:rPr>
              <a:t>. </a:t>
            </a:r>
            <a:r>
              <a:rPr lang="en-GB" dirty="0" err="1">
                <a:effectLst/>
                <a:latin typeface="Palatino" pitchFamily="2" charset="77"/>
                <a:ea typeface="Palatino" pitchFamily="2" charset="77"/>
                <a:cs typeface="Palace Script MT" panose="020F0502020204030204" pitchFamily="34" charset="0"/>
              </a:rPr>
              <a:t>Plut</a:t>
            </a:r>
            <a:r>
              <a:rPr lang="en-GB" dirty="0">
                <a:latin typeface="Palatino" pitchFamily="2" charset="77"/>
                <a:ea typeface="Palatino" pitchFamily="2" charset="77"/>
                <a:cs typeface="Palace Script MT" panose="020F0502020204030204" pitchFamily="34" charset="0"/>
              </a:rPr>
              <a:t>. 60.15, </a:t>
            </a:r>
            <a:r>
              <a:rPr lang="en-GB" dirty="0">
                <a:effectLst/>
                <a:latin typeface="Palatino" pitchFamily="2" charset="77"/>
                <a:ea typeface="Palatino" pitchFamily="2" charset="77"/>
                <a:cs typeface="Palace Script MT" panose="020F0502020204030204" pitchFamily="34" charset="0"/>
              </a:rPr>
              <a:t>11</a:t>
            </a:r>
            <a:r>
              <a:rPr lang="en-GB" baseline="30000" dirty="0">
                <a:effectLst/>
                <a:latin typeface="Palatino" pitchFamily="2" charset="77"/>
                <a:ea typeface="Palatino" pitchFamily="2" charset="77"/>
                <a:cs typeface="Palace Script MT" panose="020F0502020204030204" pitchFamily="34" charset="0"/>
              </a:rPr>
              <a:t>th</a:t>
            </a:r>
            <a:r>
              <a:rPr lang="en-GB" dirty="0">
                <a:effectLst/>
                <a:latin typeface="Palatino" pitchFamily="2" charset="77"/>
                <a:ea typeface="Palatino" pitchFamily="2" charset="77"/>
                <a:cs typeface="Palace Script MT" panose="020F0502020204030204" pitchFamily="34" charset="0"/>
              </a:rPr>
              <a:t> c., - f. 87r </a:t>
            </a:r>
          </a:p>
          <a:p>
            <a:endParaRPr lang="en-DK" dirty="0"/>
          </a:p>
        </p:txBody>
      </p:sp>
    </p:spTree>
    <p:extLst>
      <p:ext uri="{BB962C8B-B14F-4D97-AF65-F5344CB8AC3E}">
        <p14:creationId xmlns:p14="http://schemas.microsoft.com/office/powerpoint/2010/main" val="310341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DA46-1C80-FED9-5814-A46B7422F008}"/>
              </a:ext>
            </a:extLst>
          </p:cNvPr>
          <p:cNvSpPr>
            <a:spLocks noGrp="1"/>
          </p:cNvSpPr>
          <p:nvPr>
            <p:ph type="title"/>
          </p:nvPr>
        </p:nvSpPr>
        <p:spPr/>
        <p:txBody>
          <a:bodyPr/>
          <a:lstStyle/>
          <a:p>
            <a:r>
              <a:rPr lang="it-IT" dirty="0"/>
              <a:t>A </a:t>
            </a:r>
            <a:r>
              <a:rPr lang="it-IT" dirty="0" err="1"/>
              <a:t>popular</a:t>
            </a:r>
            <a:r>
              <a:rPr lang="it-IT" dirty="0"/>
              <a:t> </a:t>
            </a:r>
            <a:r>
              <a:rPr lang="it-IT" dirty="0" err="1"/>
              <a:t>handbook</a:t>
            </a:r>
            <a:endParaRPr lang="da-DK" dirty="0"/>
          </a:p>
        </p:txBody>
      </p:sp>
      <p:graphicFrame>
        <p:nvGraphicFramePr>
          <p:cNvPr id="4" name="Content Placeholder 3">
            <a:extLst>
              <a:ext uri="{FF2B5EF4-FFF2-40B4-BE49-F238E27FC236}">
                <a16:creationId xmlns:a16="http://schemas.microsoft.com/office/drawing/2014/main" id="{53E270E5-8ECD-862C-0FDF-236B13E9BE99}"/>
              </a:ext>
            </a:extLst>
          </p:cNvPr>
          <p:cNvGraphicFramePr>
            <a:graphicFrameLocks noGrp="1"/>
          </p:cNvGraphicFramePr>
          <p:nvPr>
            <p:ph idx="1"/>
            <p:extLst>
              <p:ext uri="{D42A27DB-BD31-4B8C-83A1-F6EECF244321}">
                <p14:modId xmlns:p14="http://schemas.microsoft.com/office/powerpoint/2010/main" val="2398726014"/>
              </p:ext>
            </p:extLst>
          </p:nvPr>
        </p:nvGraphicFramePr>
        <p:xfrm>
          <a:off x="1576251" y="1811384"/>
          <a:ext cx="9204961" cy="2778034"/>
        </p:xfrm>
        <a:graphic>
          <a:graphicData uri="http://schemas.openxmlformats.org/drawingml/2006/table">
            <a:tbl>
              <a:tblPr firstRow="1" firstCol="1" bandRow="1">
                <a:tableStyleId>{21E4AEA4-8DFA-4A89-87EB-49C32662AFE0}</a:tableStyleId>
              </a:tblPr>
              <a:tblGrid>
                <a:gridCol w="3079615">
                  <a:extLst>
                    <a:ext uri="{9D8B030D-6E8A-4147-A177-3AD203B41FA5}">
                      <a16:colId xmlns:a16="http://schemas.microsoft.com/office/drawing/2014/main" val="994139351"/>
                    </a:ext>
                  </a:extLst>
                </a:gridCol>
                <a:gridCol w="3062197">
                  <a:extLst>
                    <a:ext uri="{9D8B030D-6E8A-4147-A177-3AD203B41FA5}">
                      <a16:colId xmlns:a16="http://schemas.microsoft.com/office/drawing/2014/main" val="2336422084"/>
                    </a:ext>
                  </a:extLst>
                </a:gridCol>
                <a:gridCol w="3063149">
                  <a:extLst>
                    <a:ext uri="{9D8B030D-6E8A-4147-A177-3AD203B41FA5}">
                      <a16:colId xmlns:a16="http://schemas.microsoft.com/office/drawing/2014/main" val="2015098198"/>
                    </a:ext>
                  </a:extLst>
                </a:gridCol>
              </a:tblGrid>
              <a:tr h="686562">
                <a:tc gridSpan="3">
                  <a:txBody>
                    <a:bodyPr/>
                    <a:lstStyle/>
                    <a:p>
                      <a:pPr algn="ctr">
                        <a:lnSpc>
                          <a:spcPct val="107000"/>
                        </a:lnSpc>
                        <a:spcAft>
                          <a:spcPts val="800"/>
                        </a:spcAft>
                      </a:pPr>
                      <a:r>
                        <a:rPr lang="da-DK" sz="1600" dirty="0">
                          <a:effectLst/>
                        </a:rPr>
                        <a:t>Corpus </a:t>
                      </a:r>
                      <a:r>
                        <a:rPr lang="da-DK" sz="1600" dirty="0" err="1">
                          <a:effectLst/>
                        </a:rPr>
                        <a:t>Hermogenianum</a:t>
                      </a:r>
                      <a:endParaRPr lang="da-DK" sz="1600" dirty="0">
                        <a:effectLst/>
                      </a:endParaRPr>
                    </a:p>
                    <a:p>
                      <a:pPr algn="ct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consolidated</a:t>
                      </a:r>
                      <a:r>
                        <a:rPr lang="da-DK" sz="1600" dirty="0">
                          <a:effectLst/>
                          <a:latin typeface="Calibri" panose="020F0502020204030204" pitchFamily="34" charset="0"/>
                          <a:ea typeface="Calibri" panose="020F0502020204030204" pitchFamily="34" charset="0"/>
                          <a:cs typeface="Times New Roman" panose="02020603050405020304" pitchFamily="18" charset="0"/>
                        </a:rPr>
                        <a:t>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between</a:t>
                      </a:r>
                      <a:r>
                        <a:rPr lang="da-DK" sz="1600" dirty="0">
                          <a:effectLst/>
                          <a:latin typeface="Calibri" panose="020F0502020204030204" pitchFamily="34" charset="0"/>
                          <a:ea typeface="Calibri" panose="020F0502020204030204" pitchFamily="34" charset="0"/>
                          <a:cs typeface="Times New Roman" panose="02020603050405020304" pitchFamily="18" charset="0"/>
                        </a:rPr>
                        <a:t> the 5th and the 6th c.)</a:t>
                      </a:r>
                    </a:p>
                  </a:txBody>
                  <a:tcPr marL="68580" marR="68580" marT="0" marB="0"/>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31528475"/>
                  </a:ext>
                </a:extLst>
              </a:tr>
              <a:tr h="686562">
                <a:tc>
                  <a:txBody>
                    <a:bodyPr/>
                    <a:lstStyle/>
                    <a:p>
                      <a:pPr>
                        <a:lnSpc>
                          <a:spcPct val="107000"/>
                        </a:lnSpc>
                        <a:spcAft>
                          <a:spcPts val="800"/>
                        </a:spcAft>
                      </a:pPr>
                      <a:r>
                        <a:rPr lang="da-DK" sz="1600">
                          <a:effectLst/>
                        </a:rPr>
                        <a:t>Authentic</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600" dirty="0" err="1">
                          <a:effectLst/>
                        </a:rPr>
                        <a:t>Spurious</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600">
                          <a:effectLst/>
                        </a:rPr>
                        <a:t>Aphthonios (4th-5th c.)</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8128941"/>
                  </a:ext>
                </a:extLst>
              </a:tr>
              <a:tr h="1404910">
                <a:tc>
                  <a:txBody>
                    <a:bodyPr/>
                    <a:lstStyle/>
                    <a:p>
                      <a:pPr>
                        <a:lnSpc>
                          <a:spcPct val="107000"/>
                        </a:lnSpc>
                        <a:spcAft>
                          <a:spcPts val="800"/>
                        </a:spcAft>
                      </a:pPr>
                      <a:r>
                        <a:rPr lang="en-US" sz="1600" i="1" dirty="0">
                          <a:effectLst/>
                        </a:rPr>
                        <a:t>On the Issues</a:t>
                      </a:r>
                      <a:r>
                        <a:rPr lang="en-US" sz="1600" dirty="0">
                          <a:effectLst/>
                        </a:rPr>
                        <a:t>, </a:t>
                      </a:r>
                      <a:r>
                        <a:rPr lang="en-US" sz="1600" i="1" dirty="0">
                          <a:effectLst/>
                        </a:rPr>
                        <a:t>On the types of style </a:t>
                      </a:r>
                      <a:r>
                        <a:rPr lang="en-US" sz="1600" dirty="0">
                          <a:effectLst/>
                        </a:rPr>
                        <a:t>(</a:t>
                      </a:r>
                      <a:r>
                        <a:rPr lang="en-US" sz="1600" i="1" dirty="0">
                          <a:effectLst/>
                        </a:rPr>
                        <a:t>De </a:t>
                      </a:r>
                      <a:r>
                        <a:rPr lang="en-US" sz="1600" i="1" dirty="0" err="1">
                          <a:effectLst/>
                        </a:rPr>
                        <a:t>ideiis</a:t>
                      </a:r>
                      <a:r>
                        <a:rPr lang="en-US" sz="1600" dirty="0">
                          <a:effectLst/>
                        </a:rPr>
                        <a:t>)</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i="1" dirty="0">
                          <a:effectLst/>
                        </a:rPr>
                        <a:t>On invention</a:t>
                      </a:r>
                      <a:r>
                        <a:rPr lang="en-US" sz="1600" dirty="0">
                          <a:effectLst/>
                        </a:rPr>
                        <a:t>, </a:t>
                      </a:r>
                      <a:r>
                        <a:rPr lang="en-US" sz="1600" i="1" dirty="0">
                          <a:effectLst/>
                        </a:rPr>
                        <a:t>On the method of forceful speaking</a:t>
                      </a:r>
                      <a:endParaRPr lang="da-DK"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i="1" dirty="0">
                          <a:effectLst/>
                        </a:rPr>
                        <a:t>Preliminary Exercises </a:t>
                      </a:r>
                      <a:r>
                        <a:rPr lang="en-US" sz="1600" dirty="0">
                          <a:effectLst/>
                        </a:rPr>
                        <a:t>(</a:t>
                      </a:r>
                      <a:r>
                        <a:rPr lang="en-US" sz="1600" i="1" dirty="0" err="1">
                          <a:effectLst/>
                        </a:rPr>
                        <a:t>Progymnasmata</a:t>
                      </a:r>
                      <a:r>
                        <a:rPr lang="en-US" sz="1600" dirty="0">
                          <a:effectLst/>
                        </a:rPr>
                        <a:t>)</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3532367"/>
                  </a:ext>
                </a:extLst>
              </a:tr>
            </a:tbl>
          </a:graphicData>
        </a:graphic>
      </p:graphicFrame>
    </p:spTree>
    <p:extLst>
      <p:ext uri="{BB962C8B-B14F-4D97-AF65-F5344CB8AC3E}">
        <p14:creationId xmlns:p14="http://schemas.microsoft.com/office/powerpoint/2010/main" val="586176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9FCC-AB4A-167E-5D16-C50DA49D4934}"/>
              </a:ext>
            </a:extLst>
          </p:cNvPr>
          <p:cNvSpPr>
            <a:spLocks noGrp="1"/>
          </p:cNvSpPr>
          <p:nvPr>
            <p:ph type="title"/>
          </p:nvPr>
        </p:nvSpPr>
        <p:spPr/>
        <p:txBody>
          <a:bodyPr/>
          <a:lstStyle/>
          <a:p>
            <a:r>
              <a:rPr lang="it-IT" dirty="0"/>
              <a:t>A </a:t>
            </a:r>
            <a:r>
              <a:rPr lang="it-IT" dirty="0" err="1"/>
              <a:t>rich</a:t>
            </a:r>
            <a:r>
              <a:rPr lang="it-IT" dirty="0"/>
              <a:t> </a:t>
            </a:r>
            <a:r>
              <a:rPr lang="it-IT" dirty="0" err="1"/>
              <a:t>exegetical</a:t>
            </a:r>
            <a:r>
              <a:rPr lang="it-IT" dirty="0"/>
              <a:t> </a:t>
            </a:r>
            <a:r>
              <a:rPr lang="it-IT" dirty="0" err="1"/>
              <a:t>tradition</a:t>
            </a:r>
            <a:endParaRPr lang="da-DK" dirty="0"/>
          </a:p>
        </p:txBody>
      </p:sp>
      <p:graphicFrame>
        <p:nvGraphicFramePr>
          <p:cNvPr id="4" name="Content Placeholder 3">
            <a:extLst>
              <a:ext uri="{FF2B5EF4-FFF2-40B4-BE49-F238E27FC236}">
                <a16:creationId xmlns:a16="http://schemas.microsoft.com/office/drawing/2014/main" id="{CC54E78D-AABE-CF74-5E2F-20552A15D8E3}"/>
              </a:ext>
            </a:extLst>
          </p:cNvPr>
          <p:cNvGraphicFramePr>
            <a:graphicFrameLocks noGrp="1"/>
          </p:cNvGraphicFramePr>
          <p:nvPr>
            <p:ph idx="1"/>
            <p:extLst>
              <p:ext uri="{D42A27DB-BD31-4B8C-83A1-F6EECF244321}">
                <p14:modId xmlns:p14="http://schemas.microsoft.com/office/powerpoint/2010/main" val="185298431"/>
              </p:ext>
            </p:extLst>
          </p:nvPr>
        </p:nvGraphicFramePr>
        <p:xfrm>
          <a:off x="1037408" y="1489167"/>
          <a:ext cx="10117183" cy="4798422"/>
        </p:xfrm>
        <a:graphic>
          <a:graphicData uri="http://schemas.openxmlformats.org/drawingml/2006/table">
            <a:tbl>
              <a:tblPr firstRow="1" firstCol="1" bandRow="1">
                <a:tableStyleId>{21E4AEA4-8DFA-4A89-87EB-49C32662AFE0}</a:tableStyleId>
              </a:tblPr>
              <a:tblGrid>
                <a:gridCol w="3272217">
                  <a:extLst>
                    <a:ext uri="{9D8B030D-6E8A-4147-A177-3AD203B41FA5}">
                      <a16:colId xmlns:a16="http://schemas.microsoft.com/office/drawing/2014/main" val="3722196669"/>
                    </a:ext>
                  </a:extLst>
                </a:gridCol>
                <a:gridCol w="1488996">
                  <a:extLst>
                    <a:ext uri="{9D8B030D-6E8A-4147-A177-3AD203B41FA5}">
                      <a16:colId xmlns:a16="http://schemas.microsoft.com/office/drawing/2014/main" val="463837695"/>
                    </a:ext>
                  </a:extLst>
                </a:gridCol>
                <a:gridCol w="3426686">
                  <a:extLst>
                    <a:ext uri="{9D8B030D-6E8A-4147-A177-3AD203B41FA5}">
                      <a16:colId xmlns:a16="http://schemas.microsoft.com/office/drawing/2014/main" val="1831274853"/>
                    </a:ext>
                  </a:extLst>
                </a:gridCol>
                <a:gridCol w="1929284">
                  <a:extLst>
                    <a:ext uri="{9D8B030D-6E8A-4147-A177-3AD203B41FA5}">
                      <a16:colId xmlns:a16="http://schemas.microsoft.com/office/drawing/2014/main" val="3867169509"/>
                    </a:ext>
                  </a:extLst>
                </a:gridCol>
              </a:tblGrid>
              <a:tr h="186857">
                <a:tc gridSpan="4">
                  <a:txBody>
                    <a:bodyPr/>
                    <a:lstStyle/>
                    <a:p>
                      <a:pPr algn="ctr">
                        <a:lnSpc>
                          <a:spcPct val="107000"/>
                        </a:lnSpc>
                        <a:spcAft>
                          <a:spcPts val="500"/>
                        </a:spcAft>
                      </a:pPr>
                      <a:r>
                        <a:rPr lang="it-IT" sz="1000">
                          <a:effectLst/>
                        </a:rPr>
                        <a:t>Corpus Hermogenianum</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4273143357"/>
                  </a:ext>
                </a:extLst>
              </a:tr>
              <a:tr h="382394">
                <a:tc>
                  <a:txBody>
                    <a:bodyPr/>
                    <a:lstStyle/>
                    <a:p>
                      <a:pPr>
                        <a:lnSpc>
                          <a:spcPct val="107000"/>
                        </a:lnSpc>
                        <a:spcAft>
                          <a:spcPts val="500"/>
                        </a:spcAft>
                      </a:pPr>
                      <a:r>
                        <a:rPr lang="da-DK" sz="1000">
                          <a:effectLst/>
                        </a:rPr>
                        <a:t>Late Antiquity</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500"/>
                        </a:spcAft>
                      </a:pPr>
                      <a:r>
                        <a:rPr lang="da-DK" sz="1000">
                          <a:effectLst/>
                        </a:rPr>
                        <a:t>PScholia</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500"/>
                        </a:spcAft>
                      </a:pPr>
                      <a:r>
                        <a:rPr lang="da-DK" sz="1000">
                          <a:effectLst/>
                        </a:rPr>
                        <a:t>Middle Byzantine Commentators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500"/>
                        </a:spcAft>
                      </a:pPr>
                      <a:r>
                        <a:rPr lang="da-DK" sz="1000">
                          <a:effectLst/>
                        </a:rPr>
                        <a:t>Late Byzantine Commentators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7691318"/>
                  </a:ext>
                </a:extLst>
              </a:tr>
              <a:tr h="4229171">
                <a:tc>
                  <a:txBody>
                    <a:bodyPr/>
                    <a:lstStyle/>
                    <a:p>
                      <a:pPr>
                        <a:lnSpc>
                          <a:spcPct val="107000"/>
                        </a:lnSpc>
                        <a:spcAft>
                          <a:spcPts val="500"/>
                        </a:spcAft>
                      </a:pPr>
                      <a:r>
                        <a:rPr lang="en-US" sz="1000">
                          <a:effectLst/>
                        </a:rPr>
                        <a:t>Menander of Laodicaea (3rd c.)</a:t>
                      </a:r>
                      <a:endParaRPr lang="da-DK" sz="1100">
                        <a:effectLst/>
                      </a:endParaRPr>
                    </a:p>
                    <a:p>
                      <a:pPr>
                        <a:lnSpc>
                          <a:spcPct val="107000"/>
                        </a:lnSpc>
                        <a:spcAft>
                          <a:spcPts val="500"/>
                        </a:spcAft>
                      </a:pPr>
                      <a:r>
                        <a:rPr lang="en-US" sz="1000">
                          <a:effectLst/>
                        </a:rPr>
                        <a:t>Evagoras (4</a:t>
                      </a:r>
                      <a:r>
                        <a:rPr lang="en-US" sz="1000" baseline="30000">
                          <a:effectLst/>
                        </a:rPr>
                        <a:t>th</a:t>
                      </a:r>
                      <a:r>
                        <a:rPr lang="en-US" sz="1000">
                          <a:effectLst/>
                        </a:rPr>
                        <a:t> c.)</a:t>
                      </a:r>
                      <a:endParaRPr lang="da-DK" sz="1100">
                        <a:effectLst/>
                      </a:endParaRPr>
                    </a:p>
                    <a:p>
                      <a:pPr>
                        <a:lnSpc>
                          <a:spcPct val="107000"/>
                        </a:lnSpc>
                        <a:spcAft>
                          <a:spcPts val="500"/>
                        </a:spcAft>
                      </a:pPr>
                      <a:r>
                        <a:rPr lang="en-US" sz="1000">
                          <a:effectLst/>
                        </a:rPr>
                        <a:t>Aquila (4</a:t>
                      </a:r>
                      <a:r>
                        <a:rPr lang="en-US" sz="1000" baseline="30000">
                          <a:effectLst/>
                        </a:rPr>
                        <a:t>th</a:t>
                      </a:r>
                      <a:r>
                        <a:rPr lang="en-US" sz="1000">
                          <a:effectLst/>
                        </a:rPr>
                        <a:t> c.)</a:t>
                      </a:r>
                      <a:endParaRPr lang="da-DK" sz="1100">
                        <a:effectLst/>
                      </a:endParaRPr>
                    </a:p>
                    <a:p>
                      <a:pPr>
                        <a:lnSpc>
                          <a:spcPct val="107000"/>
                        </a:lnSpc>
                        <a:spcAft>
                          <a:spcPts val="500"/>
                        </a:spcAft>
                      </a:pPr>
                      <a:r>
                        <a:rPr lang="en-US" sz="1000">
                          <a:effectLst/>
                        </a:rPr>
                        <a:t>Epiphanius (4</a:t>
                      </a:r>
                      <a:r>
                        <a:rPr lang="en-US" sz="1000" baseline="30000">
                          <a:effectLst/>
                        </a:rPr>
                        <a:t>th</a:t>
                      </a:r>
                      <a:r>
                        <a:rPr lang="en-US" sz="1000">
                          <a:effectLst/>
                        </a:rPr>
                        <a:t> c.)</a:t>
                      </a:r>
                      <a:endParaRPr lang="da-DK" sz="1100">
                        <a:effectLst/>
                      </a:endParaRPr>
                    </a:p>
                    <a:p>
                      <a:pPr>
                        <a:lnSpc>
                          <a:spcPct val="107000"/>
                        </a:lnSpc>
                        <a:spcAft>
                          <a:spcPts val="500"/>
                        </a:spcAft>
                      </a:pPr>
                      <a:r>
                        <a:rPr lang="en-US" sz="1000">
                          <a:effectLst/>
                        </a:rPr>
                        <a:t>Eustathius (4</a:t>
                      </a:r>
                      <a:r>
                        <a:rPr lang="en-US" sz="1000" baseline="30000">
                          <a:effectLst/>
                        </a:rPr>
                        <a:t>th </a:t>
                      </a:r>
                      <a:r>
                        <a:rPr lang="en-US" sz="1000">
                          <a:effectLst/>
                        </a:rPr>
                        <a:t>c.)</a:t>
                      </a:r>
                      <a:endParaRPr lang="da-DK" sz="1100">
                        <a:effectLst/>
                      </a:endParaRPr>
                    </a:p>
                    <a:p>
                      <a:pPr>
                        <a:lnSpc>
                          <a:spcPct val="107000"/>
                        </a:lnSpc>
                        <a:spcAft>
                          <a:spcPts val="500"/>
                        </a:spcAft>
                      </a:pPr>
                      <a:r>
                        <a:rPr lang="en-US" sz="1000">
                          <a:effectLst/>
                        </a:rPr>
                        <a:t>Athanasius (4</a:t>
                      </a:r>
                      <a:r>
                        <a:rPr lang="en-US" sz="1000" baseline="30000">
                          <a:effectLst/>
                        </a:rPr>
                        <a:t>th</a:t>
                      </a:r>
                      <a:r>
                        <a:rPr lang="en-US" sz="1000">
                          <a:effectLst/>
                        </a:rPr>
                        <a:t> c.)</a:t>
                      </a:r>
                      <a:endParaRPr lang="da-DK" sz="1100">
                        <a:effectLst/>
                      </a:endParaRPr>
                    </a:p>
                    <a:p>
                      <a:pPr>
                        <a:lnSpc>
                          <a:spcPct val="107000"/>
                        </a:lnSpc>
                        <a:spcAft>
                          <a:spcPts val="500"/>
                        </a:spcAft>
                      </a:pPr>
                      <a:r>
                        <a:rPr lang="en-US" sz="1000">
                          <a:effectLst/>
                        </a:rPr>
                        <a:t>So-called Drei Männer Kommentar (Sopatros 4</a:t>
                      </a:r>
                      <a:r>
                        <a:rPr lang="en-US" sz="1000" baseline="30000">
                          <a:effectLst/>
                        </a:rPr>
                        <a:t>th</a:t>
                      </a:r>
                      <a:r>
                        <a:rPr lang="en-US" sz="1000">
                          <a:effectLst/>
                        </a:rPr>
                        <a:t> c., Syrianus 5</a:t>
                      </a:r>
                      <a:r>
                        <a:rPr lang="en-US" sz="1000" baseline="30000">
                          <a:effectLst/>
                        </a:rPr>
                        <a:t>th</a:t>
                      </a:r>
                      <a:r>
                        <a:rPr lang="en-US" sz="1000">
                          <a:effectLst/>
                        </a:rPr>
                        <a:t> c., Marcellinus 5</a:t>
                      </a:r>
                      <a:r>
                        <a:rPr lang="en-US" sz="1000" baseline="30000">
                          <a:effectLst/>
                        </a:rPr>
                        <a:t>th</a:t>
                      </a:r>
                      <a:r>
                        <a:rPr lang="en-US" sz="1000">
                          <a:effectLst/>
                        </a:rPr>
                        <a:t>)</a:t>
                      </a:r>
                      <a:endParaRPr lang="da-DK" sz="1100">
                        <a:effectLst/>
                      </a:endParaRPr>
                    </a:p>
                    <a:p>
                      <a:pPr>
                        <a:lnSpc>
                          <a:spcPct val="107000"/>
                        </a:lnSpc>
                        <a:spcAft>
                          <a:spcPts val="500"/>
                        </a:spcAft>
                      </a:pPr>
                      <a:r>
                        <a:rPr lang="en-US" sz="1000">
                          <a:effectLst/>
                        </a:rPr>
                        <a:t>George Monos (5</a:t>
                      </a:r>
                      <a:r>
                        <a:rPr lang="en-US" sz="1000" baseline="30000">
                          <a:effectLst/>
                        </a:rPr>
                        <a:t>th</a:t>
                      </a:r>
                      <a:r>
                        <a:rPr lang="en-US" sz="1000">
                          <a:effectLst/>
                        </a:rPr>
                        <a:t> c.)</a:t>
                      </a:r>
                      <a:endParaRPr lang="da-DK" sz="1100">
                        <a:effectLst/>
                      </a:endParaRPr>
                    </a:p>
                    <a:p>
                      <a:pPr>
                        <a:lnSpc>
                          <a:spcPct val="107000"/>
                        </a:lnSpc>
                        <a:spcAft>
                          <a:spcPts val="500"/>
                        </a:spcAft>
                      </a:pPr>
                      <a:r>
                        <a:rPr lang="en-US" sz="1000">
                          <a:effectLst/>
                        </a:rPr>
                        <a:t>John of Caesarea (5</a:t>
                      </a:r>
                      <a:r>
                        <a:rPr lang="en-US" sz="1000" baseline="30000">
                          <a:effectLst/>
                        </a:rPr>
                        <a:t>th</a:t>
                      </a:r>
                      <a:r>
                        <a:rPr lang="en-US" sz="1000">
                          <a:effectLst/>
                        </a:rPr>
                        <a:t> c.)</a:t>
                      </a:r>
                      <a:endParaRPr lang="da-DK" sz="1100">
                        <a:effectLst/>
                      </a:endParaRPr>
                    </a:p>
                    <a:p>
                      <a:pPr>
                        <a:lnSpc>
                          <a:spcPct val="107000"/>
                        </a:lnSpc>
                        <a:spcAft>
                          <a:spcPts val="500"/>
                        </a:spcAft>
                      </a:pPr>
                      <a:r>
                        <a:rPr lang="en-US" sz="1000">
                          <a:effectLst/>
                        </a:rPr>
                        <a:t>Photios (5</a:t>
                      </a:r>
                      <a:r>
                        <a:rPr lang="en-US" sz="1000" baseline="30000">
                          <a:effectLst/>
                        </a:rPr>
                        <a:t>th</a:t>
                      </a:r>
                      <a:r>
                        <a:rPr lang="en-US" sz="1000">
                          <a:effectLst/>
                        </a:rPr>
                        <a:t> c.)</a:t>
                      </a:r>
                      <a:endParaRPr lang="da-DK" sz="1100">
                        <a:effectLst/>
                      </a:endParaRPr>
                    </a:p>
                    <a:p>
                      <a:pPr>
                        <a:lnSpc>
                          <a:spcPct val="107000"/>
                        </a:lnSpc>
                        <a:spcAft>
                          <a:spcPts val="500"/>
                        </a:spcAft>
                      </a:pPr>
                      <a:r>
                        <a:rPr lang="en-US" sz="1000">
                          <a:effectLst/>
                        </a:rPr>
                        <a:t>Phoibammon (5</a:t>
                      </a:r>
                      <a:r>
                        <a:rPr lang="en-US" sz="1000" baseline="30000">
                          <a:effectLst/>
                        </a:rPr>
                        <a:t>th</a:t>
                      </a:r>
                      <a:r>
                        <a:rPr lang="en-US" sz="1000">
                          <a:effectLst/>
                        </a:rPr>
                        <a:t> c.)</a:t>
                      </a:r>
                      <a:endParaRPr lang="da-DK" sz="1100">
                        <a:effectLst/>
                      </a:endParaRPr>
                    </a:p>
                    <a:p>
                      <a:pPr>
                        <a:lnSpc>
                          <a:spcPct val="107000"/>
                        </a:lnSpc>
                        <a:spcAft>
                          <a:spcPts val="500"/>
                        </a:spcAft>
                      </a:pPr>
                      <a:r>
                        <a:rPr lang="en-US" sz="1000">
                          <a:effectLst/>
                        </a:rPr>
                        <a:t> </a:t>
                      </a:r>
                      <a:endParaRPr lang="da-DK" sz="1100">
                        <a:effectLst/>
                      </a:endParaRPr>
                    </a:p>
                    <a:p>
                      <a:pPr>
                        <a:lnSpc>
                          <a:spcPct val="107000"/>
                        </a:lnSpc>
                        <a:spcAft>
                          <a:spcPts val="500"/>
                        </a:spcAft>
                      </a:pPr>
                      <a:r>
                        <a:rPr lang="en-US" sz="1000">
                          <a:effectLst/>
                        </a:rPr>
                        <a:t>Cf. Cristina Pepe, The Rhetorical Commentary in Late Antiquity, Aion 40 (2018) 86–108.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500"/>
                        </a:spcAft>
                      </a:pPr>
                      <a:r>
                        <a:rPr lang="en-US" sz="1000">
                          <a:effectLst/>
                        </a:rPr>
                        <a:t>Par. Gr. 1973 (10- 11</a:t>
                      </a:r>
                      <a:r>
                        <a:rPr lang="en-US" sz="1000" baseline="30000">
                          <a:effectLst/>
                        </a:rPr>
                        <a:t>th</a:t>
                      </a:r>
                      <a:r>
                        <a:rPr lang="en-US" sz="1000">
                          <a:effectLst/>
                        </a:rPr>
                        <a:t> c.), 2916 (11</a:t>
                      </a:r>
                      <a:r>
                        <a:rPr lang="en-US" sz="1000" baseline="30000">
                          <a:effectLst/>
                        </a:rPr>
                        <a:t>th</a:t>
                      </a:r>
                      <a:r>
                        <a:rPr lang="en-US" sz="1000">
                          <a:effectLst/>
                        </a:rPr>
                        <a:t> c.), 2977 (13</a:t>
                      </a:r>
                      <a:r>
                        <a:rPr lang="en-US" sz="1000" baseline="30000">
                          <a:effectLst/>
                        </a:rPr>
                        <a:t>th </a:t>
                      </a:r>
                      <a:r>
                        <a:rPr lang="en-US" sz="1000">
                          <a:effectLst/>
                        </a:rPr>
                        <a:t>c.); Neap. II E 5 (late 12</a:t>
                      </a:r>
                      <a:r>
                        <a:rPr lang="en-US" sz="1000" baseline="30000">
                          <a:effectLst/>
                        </a:rPr>
                        <a:t>th</a:t>
                      </a:r>
                      <a:r>
                        <a:rPr lang="en-US" sz="1000">
                          <a:effectLst/>
                        </a:rPr>
                        <a: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500"/>
                        </a:spcAft>
                      </a:pPr>
                      <a:r>
                        <a:rPr lang="en-US" sz="1000" dirty="0">
                          <a:effectLst/>
                        </a:rPr>
                        <a:t>John of Sardis (9th c.), unedited</a:t>
                      </a:r>
                      <a:endParaRPr lang="da-DK" sz="1100" dirty="0">
                        <a:effectLst/>
                      </a:endParaRPr>
                    </a:p>
                    <a:p>
                      <a:pPr>
                        <a:lnSpc>
                          <a:spcPct val="107000"/>
                        </a:lnSpc>
                        <a:spcAft>
                          <a:spcPts val="500"/>
                        </a:spcAft>
                      </a:pPr>
                      <a:r>
                        <a:rPr lang="en-US" sz="1000" dirty="0">
                          <a:effectLst/>
                        </a:rPr>
                        <a:t>John </a:t>
                      </a:r>
                      <a:r>
                        <a:rPr lang="en-US" sz="1000" dirty="0" err="1">
                          <a:effectLst/>
                        </a:rPr>
                        <a:t>Geometres</a:t>
                      </a:r>
                      <a:r>
                        <a:rPr lang="en-US" sz="1000" dirty="0">
                          <a:effectLst/>
                        </a:rPr>
                        <a:t> (10</a:t>
                      </a:r>
                      <a:r>
                        <a:rPr lang="en-US" sz="1000" baseline="30000" dirty="0">
                          <a:effectLst/>
                        </a:rPr>
                        <a:t>th</a:t>
                      </a:r>
                      <a:r>
                        <a:rPr lang="en-US" sz="1000" dirty="0">
                          <a:effectLst/>
                        </a:rPr>
                        <a:t> c.) preserved through indirect quotations</a:t>
                      </a:r>
                      <a:endParaRPr lang="da-DK" sz="1100" dirty="0">
                        <a:effectLst/>
                      </a:endParaRPr>
                    </a:p>
                    <a:p>
                      <a:pPr>
                        <a:lnSpc>
                          <a:spcPct val="107000"/>
                        </a:lnSpc>
                        <a:spcAft>
                          <a:spcPts val="500"/>
                        </a:spcAft>
                      </a:pPr>
                      <a:r>
                        <a:rPr lang="en-US" sz="1000" dirty="0">
                          <a:effectLst/>
                        </a:rPr>
                        <a:t>John </a:t>
                      </a:r>
                      <a:r>
                        <a:rPr lang="en-US" sz="1000" dirty="0" err="1">
                          <a:effectLst/>
                        </a:rPr>
                        <a:t>Sikeliotes</a:t>
                      </a:r>
                      <a:r>
                        <a:rPr lang="en-US" sz="1000" dirty="0">
                          <a:effectLst/>
                        </a:rPr>
                        <a:t> (11</a:t>
                      </a:r>
                      <a:r>
                        <a:rPr lang="en-US" sz="1000" baseline="30000" dirty="0">
                          <a:effectLst/>
                        </a:rPr>
                        <a:t>th</a:t>
                      </a:r>
                      <a:r>
                        <a:rPr lang="en-US" sz="1000" dirty="0">
                          <a:effectLst/>
                        </a:rPr>
                        <a:t> c. first half), commentary on </a:t>
                      </a:r>
                      <a:r>
                        <a:rPr lang="en-US" sz="1000" i="1" dirty="0">
                          <a:effectLst/>
                        </a:rPr>
                        <a:t>De </a:t>
                      </a:r>
                      <a:r>
                        <a:rPr lang="en-US" sz="1000" i="1" dirty="0" err="1">
                          <a:effectLst/>
                        </a:rPr>
                        <a:t>ideiis</a:t>
                      </a:r>
                      <a:r>
                        <a:rPr lang="en-US" sz="1000" dirty="0">
                          <a:effectLst/>
                        </a:rPr>
                        <a:t>, Walz 1834</a:t>
                      </a:r>
                      <a:endParaRPr lang="da-DK" sz="1100" dirty="0">
                        <a:effectLst/>
                      </a:endParaRPr>
                    </a:p>
                    <a:p>
                      <a:pPr>
                        <a:lnSpc>
                          <a:spcPct val="107000"/>
                        </a:lnSpc>
                        <a:spcAft>
                          <a:spcPts val="500"/>
                        </a:spcAft>
                      </a:pPr>
                      <a:r>
                        <a:rPr lang="en-US" sz="1000" dirty="0">
                          <a:effectLst/>
                        </a:rPr>
                        <a:t>John </a:t>
                      </a:r>
                      <a:r>
                        <a:rPr lang="en-US" sz="1000" dirty="0" err="1">
                          <a:effectLst/>
                        </a:rPr>
                        <a:t>Doxapatres</a:t>
                      </a:r>
                      <a:r>
                        <a:rPr lang="en-US" sz="1000" dirty="0">
                          <a:effectLst/>
                        </a:rPr>
                        <a:t> (11</a:t>
                      </a:r>
                      <a:r>
                        <a:rPr lang="en-US" sz="1000" baseline="30000" dirty="0">
                          <a:effectLst/>
                        </a:rPr>
                        <a:t>th</a:t>
                      </a:r>
                      <a:r>
                        <a:rPr lang="en-US" sz="1000" dirty="0">
                          <a:effectLst/>
                        </a:rPr>
                        <a:t> c.) unedited; </a:t>
                      </a:r>
                      <a:r>
                        <a:rPr lang="en-US" sz="1000" dirty="0" err="1">
                          <a:effectLst/>
                        </a:rPr>
                        <a:t>accessus</a:t>
                      </a:r>
                      <a:r>
                        <a:rPr lang="en-US" sz="1000" dirty="0">
                          <a:effectLst/>
                        </a:rPr>
                        <a:t> Rabe 1931;</a:t>
                      </a:r>
                    </a:p>
                    <a:p>
                      <a:pPr>
                        <a:lnSpc>
                          <a:spcPct val="107000"/>
                        </a:lnSpc>
                        <a:spcAft>
                          <a:spcPts val="500"/>
                        </a:spcAft>
                      </a:pPr>
                      <a:r>
                        <a:rPr lang="en-US" sz="1000" dirty="0">
                          <a:effectLst/>
                        </a:rPr>
                        <a:t>John the Logothete (12</a:t>
                      </a:r>
                      <a:r>
                        <a:rPr lang="en-US" sz="1000" baseline="30000" dirty="0">
                          <a:effectLst/>
                        </a:rPr>
                        <a:t>th </a:t>
                      </a:r>
                      <a:r>
                        <a:rPr lang="en-US" sz="1000" dirty="0">
                          <a:effectLst/>
                        </a:rPr>
                        <a:t>c. first half) unedited</a:t>
                      </a:r>
                      <a:endParaRPr lang="da-DK" sz="1100" dirty="0">
                        <a:effectLst/>
                      </a:endParaRPr>
                    </a:p>
                    <a:p>
                      <a:pPr>
                        <a:lnSpc>
                          <a:spcPct val="107000"/>
                        </a:lnSpc>
                        <a:spcAft>
                          <a:spcPts val="500"/>
                        </a:spcAft>
                      </a:pPr>
                      <a:r>
                        <a:rPr lang="en-US" sz="1000" dirty="0">
                          <a:effectLst/>
                        </a:rPr>
                        <a:t>Gregory of Corinth (12</a:t>
                      </a:r>
                      <a:r>
                        <a:rPr lang="en-US" sz="1000" baseline="30000" dirty="0">
                          <a:effectLst/>
                        </a:rPr>
                        <a:t>th</a:t>
                      </a:r>
                      <a:r>
                        <a:rPr lang="en-US" sz="1000" dirty="0">
                          <a:effectLst/>
                        </a:rPr>
                        <a:t> c. first half), commentary on </a:t>
                      </a:r>
                      <a:r>
                        <a:rPr lang="en-US" sz="1000" i="1" dirty="0">
                          <a:effectLst/>
                        </a:rPr>
                        <a:t>De </a:t>
                      </a:r>
                      <a:r>
                        <a:rPr lang="en-US" sz="1000" i="1" dirty="0" err="1">
                          <a:effectLst/>
                        </a:rPr>
                        <a:t>ideiis</a:t>
                      </a:r>
                      <a:r>
                        <a:rPr lang="en-US" sz="1000" dirty="0">
                          <a:effectLst/>
                        </a:rPr>
                        <a:t>, Walz 1837</a:t>
                      </a:r>
                      <a:endParaRPr lang="da-DK" sz="1100" dirty="0">
                        <a:effectLst/>
                      </a:endParaRPr>
                    </a:p>
                    <a:p>
                      <a:pPr>
                        <a:lnSpc>
                          <a:spcPct val="107000"/>
                        </a:lnSpc>
                        <a:spcAft>
                          <a:spcPts val="500"/>
                        </a:spcAft>
                      </a:pPr>
                      <a:r>
                        <a:rPr lang="en-US" sz="1000" dirty="0">
                          <a:effectLst/>
                        </a:rPr>
                        <a:t>John Tzetzes (1113-1183?), unedited, commentary on </a:t>
                      </a:r>
                      <a:r>
                        <a:rPr lang="en-US" sz="1000" i="1" dirty="0">
                          <a:effectLst/>
                        </a:rPr>
                        <a:t>De </a:t>
                      </a:r>
                      <a:r>
                        <a:rPr lang="en-US" sz="1000" i="1" dirty="0" err="1">
                          <a:effectLst/>
                        </a:rPr>
                        <a:t>ideiis</a:t>
                      </a:r>
                      <a:r>
                        <a:rPr lang="en-US" sz="1000" i="1" dirty="0">
                          <a:effectLst/>
                        </a:rPr>
                        <a:t> </a:t>
                      </a:r>
                      <a:r>
                        <a:rPr lang="en-US" sz="1000" dirty="0">
                          <a:effectLst/>
                        </a:rPr>
                        <a:t>Barili, in preparation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500"/>
                        </a:spcAft>
                      </a:pPr>
                      <a:r>
                        <a:rPr lang="en-US" sz="1000" dirty="0" err="1">
                          <a:effectLst/>
                        </a:rPr>
                        <a:t>Maximos</a:t>
                      </a:r>
                      <a:r>
                        <a:rPr lang="en-US" sz="1000" dirty="0">
                          <a:effectLst/>
                        </a:rPr>
                        <a:t> </a:t>
                      </a:r>
                      <a:r>
                        <a:rPr lang="en-US" sz="1000" dirty="0" err="1">
                          <a:effectLst/>
                        </a:rPr>
                        <a:t>Planudes</a:t>
                      </a:r>
                      <a:r>
                        <a:rPr lang="en-US" sz="1000" dirty="0">
                          <a:effectLst/>
                        </a:rPr>
                        <a:t> (1260-1305) ed. Walz 1833</a:t>
                      </a:r>
                      <a:endParaRPr lang="da-DK" sz="1100" dirty="0">
                        <a:effectLst/>
                      </a:endParaRPr>
                    </a:p>
                    <a:p>
                      <a:pPr>
                        <a:lnSpc>
                          <a:spcPct val="107000"/>
                        </a:lnSpc>
                        <a:spcAft>
                          <a:spcPts val="500"/>
                        </a:spcAft>
                      </a:pPr>
                      <a:r>
                        <a:rPr lang="en-US" sz="1000" dirty="0">
                          <a:effectLst/>
                        </a:rPr>
                        <a:t>Joseph </a:t>
                      </a:r>
                      <a:r>
                        <a:rPr lang="en-US" sz="1000" dirty="0" err="1">
                          <a:effectLst/>
                        </a:rPr>
                        <a:t>Rakendytes</a:t>
                      </a:r>
                      <a:r>
                        <a:rPr lang="en-US" sz="1000" dirty="0">
                          <a:effectLst/>
                        </a:rPr>
                        <a:t> (1260/80-1330</a:t>
                      </a:r>
                      <a:r>
                        <a:rPr lang="en-US" sz="1000">
                          <a:effectLst/>
                        </a:rPr>
                        <a:t>) trad. </a:t>
                      </a:r>
                      <a:r>
                        <a:rPr lang="en-US" sz="1000" dirty="0" err="1">
                          <a:effectLst/>
                        </a:rPr>
                        <a:t>Valiav</a:t>
                      </a:r>
                      <a:r>
                        <a:rPr lang="it-IT" sz="1000" dirty="0">
                          <a:effectLst/>
                        </a:rPr>
                        <a:t>i</a:t>
                      </a:r>
                      <a:r>
                        <a:rPr lang="en-US" sz="1000" dirty="0" err="1">
                          <a:effectLst/>
                        </a:rPr>
                        <a:t>tcharska</a:t>
                      </a:r>
                      <a:r>
                        <a:rPr lang="en-US" sz="1000" dirty="0">
                          <a:effectLst/>
                        </a:rPr>
                        <a:t> in preparation</a:t>
                      </a:r>
                      <a:endParaRPr lang="da-DK" sz="1100" dirty="0">
                        <a:effectLst/>
                      </a:endParaRPr>
                    </a:p>
                    <a:p>
                      <a:pPr>
                        <a:lnSpc>
                          <a:spcPct val="107000"/>
                        </a:lnSpc>
                        <a:spcAft>
                          <a:spcPts val="500"/>
                        </a:spcAft>
                      </a:pPr>
                      <a:r>
                        <a:rPr lang="en-US" sz="1000" dirty="0">
                          <a:effectLst/>
                        </a:rPr>
                        <a:t>George of Trebizond (1395-1486) print ed. 1523; bio: </a:t>
                      </a:r>
                      <a:r>
                        <a:rPr lang="en-US" sz="1000" dirty="0" err="1">
                          <a:effectLst/>
                        </a:rPr>
                        <a:t>Monfasani</a:t>
                      </a:r>
                      <a:r>
                        <a:rPr lang="en-US" sz="1000" dirty="0">
                          <a:effectLst/>
                        </a:rPr>
                        <a:t> 1976, 1984</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7262130"/>
                  </a:ext>
                </a:extLst>
              </a:tr>
            </a:tbl>
          </a:graphicData>
        </a:graphic>
      </p:graphicFrame>
    </p:spTree>
    <p:extLst>
      <p:ext uri="{BB962C8B-B14F-4D97-AF65-F5344CB8AC3E}">
        <p14:creationId xmlns:p14="http://schemas.microsoft.com/office/powerpoint/2010/main" val="3559478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8228-F798-DA3D-96A0-B4FFCD84C8D3}"/>
              </a:ext>
            </a:extLst>
          </p:cNvPr>
          <p:cNvSpPr>
            <a:spLocks noGrp="1"/>
          </p:cNvSpPr>
          <p:nvPr>
            <p:ph type="title"/>
          </p:nvPr>
        </p:nvSpPr>
        <p:spPr/>
        <p:txBody>
          <a:bodyPr/>
          <a:lstStyle/>
          <a:p>
            <a:r>
              <a:rPr lang="it-IT" dirty="0" err="1"/>
              <a:t>Rhetoric</a:t>
            </a:r>
            <a:r>
              <a:rPr lang="it-IT" dirty="0"/>
              <a:t>, </a:t>
            </a:r>
            <a:r>
              <a:rPr lang="it-IT" dirty="0" err="1"/>
              <a:t>geometry</a:t>
            </a:r>
            <a:r>
              <a:rPr lang="it-IT" dirty="0"/>
              <a:t>, medicine, a </a:t>
            </a:r>
            <a:r>
              <a:rPr lang="it-IT" dirty="0" err="1"/>
              <a:t>fluctuating</a:t>
            </a:r>
            <a:r>
              <a:rPr lang="it-IT" dirty="0"/>
              <a:t> </a:t>
            </a:r>
            <a:r>
              <a:rPr lang="it-IT" dirty="0" err="1"/>
              <a:t>epistemic</a:t>
            </a:r>
            <a:r>
              <a:rPr lang="it-IT" dirty="0"/>
              <a:t> status</a:t>
            </a:r>
            <a:endParaRPr lang="da-DK" dirty="0"/>
          </a:p>
        </p:txBody>
      </p:sp>
      <p:sp>
        <p:nvSpPr>
          <p:cNvPr id="3" name="Content Placeholder 2">
            <a:extLst>
              <a:ext uri="{FF2B5EF4-FFF2-40B4-BE49-F238E27FC236}">
                <a16:creationId xmlns:a16="http://schemas.microsoft.com/office/drawing/2014/main" id="{1FE12930-9410-19D9-FDE1-8FA4D62864DA}"/>
              </a:ext>
            </a:extLst>
          </p:cNvPr>
          <p:cNvSpPr>
            <a:spLocks noGrp="1"/>
          </p:cNvSpPr>
          <p:nvPr>
            <p:ph idx="1"/>
          </p:nvPr>
        </p:nvSpPr>
        <p:spPr>
          <a:xfrm>
            <a:off x="838200" y="1825625"/>
            <a:ext cx="10515600" cy="4667250"/>
          </a:xfrm>
        </p:spPr>
        <p:txBody>
          <a:bodyPr>
            <a:normAutofit fontScale="85000" lnSpcReduction="20000"/>
          </a:bodyPr>
          <a:lstStyle/>
          <a:p>
            <a:pPr>
              <a:lnSpc>
                <a:spcPct val="110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Sopatros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Commentary on Hermogenes’ On the Issues </a:t>
            </a:r>
            <a:r>
              <a:rPr lang="en-US" sz="1800" dirty="0">
                <a:latin typeface="Calibri" panose="020F0502020204030204" pitchFamily="34" charset="0"/>
                <a:ea typeface="Calibri" panose="020F0502020204030204" pitchFamily="34" charset="0"/>
                <a:cs typeface="Times New Roman" panose="02020603050405020304" pitchFamily="18" charset="0"/>
              </a:rPr>
              <a:t>Walz 4 1933, </a:t>
            </a:r>
            <a:r>
              <a:rPr lang="en-US" sz="1800" dirty="0">
                <a:effectLst/>
                <a:latin typeface="Calibri" panose="020F0502020204030204" pitchFamily="34" charset="0"/>
                <a:ea typeface="Calibri" panose="020F0502020204030204" pitchFamily="34" charset="0"/>
                <a:cs typeface="Times New Roman" panose="02020603050405020304" pitchFamily="18" charset="0"/>
              </a:rPr>
              <a:t>pp. 79-80 And again because also the philosophers dispute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amphisbetousi</a:t>
            </a:r>
            <a:r>
              <a:rPr lang="en-US" sz="1800" dirty="0">
                <a:effectLst/>
                <a:latin typeface="Calibri" panose="020F0502020204030204" pitchFamily="34" charset="0"/>
                <a:ea typeface="Calibri" panose="020F0502020204030204" pitchFamily="34" charset="0"/>
                <a:cs typeface="Times New Roman" panose="02020603050405020304" pitchFamily="18" charset="0"/>
              </a:rPr>
              <a:t>) through words, and the doctors and the geometers, and everyone else who take part into the sciences of the word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epistemas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puts forward a further different opinion by speaking. </a:t>
            </a:r>
          </a:p>
          <a:p>
            <a:pPr>
              <a:lnSpc>
                <a:spcPct val="110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PScholia</a:t>
            </a:r>
            <a:r>
              <a:rPr lang="en-US" sz="1800" dirty="0">
                <a:effectLst/>
                <a:latin typeface="Calibri" panose="020F0502020204030204" pitchFamily="34" charset="0"/>
                <a:ea typeface="Calibri" panose="020F0502020204030204" pitchFamily="34" charset="0"/>
                <a:cs typeface="Times New Roman" panose="02020603050405020304" pitchFamily="18" charset="0"/>
              </a:rPr>
              <a:t> Walz 7 1834, p. 13: Science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episteme</a:t>
            </a:r>
            <a:r>
              <a:rPr lang="en-US" sz="1800" dirty="0">
                <a:effectLst/>
                <a:latin typeface="Calibri" panose="020F0502020204030204" pitchFamily="34" charset="0"/>
                <a:ea typeface="Calibri" panose="020F0502020204030204" pitchFamily="34" charset="0"/>
                <a:cs typeface="Times New Roman" panose="02020603050405020304" pitchFamily="18" charset="0"/>
              </a:rPr>
              <a:t>) has just one way toward truth, like the geometers who want to teach about triangles, they have just one goal and one way of demonstrating it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mian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apodeixin</a:t>
            </a:r>
            <a:r>
              <a:rPr lang="en-US" sz="1800" dirty="0">
                <a:effectLst/>
                <a:latin typeface="Calibri" panose="020F0502020204030204" pitchFamily="34" charset="0"/>
                <a:ea typeface="Calibri" panose="020F0502020204030204" pitchFamily="34" charset="0"/>
                <a:cs typeface="Times New Roman" panose="02020603050405020304" pitchFamily="18" charset="0"/>
              </a:rPr>
              <a:t>) even if they are many.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Rhetores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on the contrary do not have the are not moved by the same goals – neither in relation to themselves nor in relation to the others – but are often set against each other.</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800"/>
              </a:spcAft>
            </a:pP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Rhetorica</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anonyma</a:t>
            </a:r>
            <a:r>
              <a:rPr lang="en-US" sz="1800" dirty="0">
                <a:effectLst/>
                <a:latin typeface="Calibri" panose="020F0502020204030204" pitchFamily="34" charset="0"/>
                <a:ea typeface="Calibri" panose="020F0502020204030204" pitchFamily="34" charset="0"/>
                <a:cs typeface="Times New Roman" panose="02020603050405020304" pitchFamily="18" charset="0"/>
              </a:rPr>
              <a:t>, 11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c. (perhaps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Doxapatres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Rabe 14 1931, p. 31 Further, because the rhetor is not alone in having what is persuasive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to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pithanon</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also both medicine and geometry have it, for even the demonstrations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apodeixeis</a:t>
            </a:r>
            <a:r>
              <a:rPr lang="en-US" sz="1800" dirty="0">
                <a:effectLst/>
                <a:latin typeface="Calibri" panose="020F0502020204030204" pitchFamily="34" charset="0"/>
                <a:ea typeface="Calibri" panose="020F0502020204030204" pitchFamily="34" charset="0"/>
                <a:cs typeface="Times New Roman" panose="02020603050405020304" pitchFamily="18" charset="0"/>
              </a:rPr>
              <a:t>) ought not to be presented in a non persuasive way but must be persuasive.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John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Doxapatres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Introduction to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Aphthonios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Progymnasmata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Rabe 14 1931, 127 Some say that the work of rhetoric is to create the premises for benevolence and attention and disposition to learning, to expound with clarity to promote trust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pistis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to foster memory;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Geometres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criticizes these people saying that they are completely mistaken as regards what they think of premises, exposition and the other experts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technitais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these are the works of rhetoric: the goal is not to convince but to speak persuasively without leaving aside any relevant argument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mhden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twn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endexomenwn</a:t>
            </a:r>
            <a:r>
              <a:rPr lang="en-US" sz="1800" dirty="0">
                <a:effectLst/>
                <a:latin typeface="Calibri" panose="020F0502020204030204" pitchFamily="34" charset="0"/>
                <a:ea typeface="Calibri" panose="020F0502020204030204" pitchFamily="34" charset="0"/>
                <a:cs typeface="Times New Roman" panose="02020603050405020304" pitchFamily="18" charset="0"/>
              </a:rPr>
              <a:t>). Other however say that the goal of rhetoric is convincing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peithw</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its tool trust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pistis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0000"/>
              </a:lnSpc>
            </a:pPr>
            <a:r>
              <a:rPr lang="en-US" sz="1800" dirty="0">
                <a:latin typeface="Calibri" panose="020F0502020204030204" pitchFamily="34" charset="0"/>
                <a:ea typeface="Calibri" panose="020F0502020204030204" pitchFamily="34" charset="0"/>
                <a:cs typeface="Times New Roman" panose="02020603050405020304" pitchFamily="18" charset="0"/>
              </a:rPr>
              <a:t>John Tzetzes, </a:t>
            </a:r>
            <a:r>
              <a:rPr lang="en-US" sz="1800" i="1" dirty="0">
                <a:latin typeface="Calibri" panose="020F0502020204030204" pitchFamily="34" charset="0"/>
                <a:ea typeface="Calibri" panose="020F0502020204030204" pitchFamily="34" charset="0"/>
                <a:cs typeface="Times New Roman" panose="02020603050405020304" pitchFamily="18" charset="0"/>
              </a:rPr>
              <a:t>Commentary on the corpus (Issues)</a:t>
            </a:r>
            <a:r>
              <a:rPr lang="en-US" sz="1800" dirty="0">
                <a:latin typeface="Calibri" panose="020F0502020204030204" pitchFamily="34" charset="0"/>
                <a:ea typeface="Calibri" panose="020F0502020204030204" pitchFamily="34" charset="0"/>
                <a:cs typeface="Times New Roman" panose="02020603050405020304" pitchFamily="18" charset="0"/>
              </a:rPr>
              <a:t>, Voss. Gr. f. 41 r. He said “partially” because of the arts of the philosophers and geometers, which we know to be completely controversial </a:t>
            </a:r>
            <a:r>
              <a:rPr lang="en-US" sz="1800" i="1" dirty="0">
                <a:latin typeface="Calibri" panose="020F0502020204030204" pitchFamily="34" charset="0"/>
                <a:ea typeface="Calibri" panose="020F0502020204030204" pitchFamily="34" charset="0"/>
                <a:cs typeface="Times New Roman" panose="02020603050405020304" pitchFamily="18" charset="0"/>
              </a:rPr>
              <a:t>(</a:t>
            </a:r>
            <a:r>
              <a:rPr lang="en-US" sz="1800" i="1" dirty="0" err="1">
                <a:latin typeface="Calibri" panose="020F0502020204030204" pitchFamily="34" charset="0"/>
                <a:ea typeface="Calibri" panose="020F0502020204030204" pitchFamily="34" charset="0"/>
                <a:cs typeface="Times New Roman" panose="02020603050405020304" pitchFamily="18" charset="0"/>
              </a:rPr>
              <a:t>amfisbetetous</a:t>
            </a:r>
            <a:r>
              <a:rPr lang="en-US" sz="1800" i="1" dirty="0">
                <a:latin typeface="Calibri" panose="020F0502020204030204" pitchFamily="34" charset="0"/>
                <a:ea typeface="Calibri" panose="020F0502020204030204" pitchFamily="34" charset="0"/>
                <a:cs typeface="Times New Roman" panose="02020603050405020304" pitchFamily="18" charset="0"/>
              </a:rPr>
              <a:t>).</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latin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4066822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C2FDE4-A106-4462-E405-710BB1430AAF}"/>
              </a:ext>
            </a:extLst>
          </p:cNvPr>
          <p:cNvSpPr txBox="1"/>
          <p:nvPr/>
        </p:nvSpPr>
        <p:spPr>
          <a:xfrm>
            <a:off x="6096000" y="5120640"/>
            <a:ext cx="5205983" cy="1200329"/>
          </a:xfrm>
          <a:prstGeom prst="rect">
            <a:avLst/>
          </a:prstGeom>
          <a:noFill/>
        </p:spPr>
        <p:txBody>
          <a:bodyPr wrap="square" rtlCol="0">
            <a:spAutoFit/>
          </a:bodyPr>
          <a:lstStyle/>
          <a:p>
            <a:r>
              <a:rPr lang="en-GB" dirty="0">
                <a:effectLst/>
                <a:latin typeface="Palatino" pitchFamily="2" charset="77"/>
                <a:ea typeface="Palatino" pitchFamily="2" charset="77"/>
                <a:cs typeface="Palace Script MT" panose="020F0502020204030204" pitchFamily="34" charset="0"/>
              </a:rPr>
              <a:t>Ms. Paris. </a:t>
            </a:r>
            <a:r>
              <a:rPr lang="en-GB" dirty="0" err="1">
                <a:effectLst/>
                <a:latin typeface="Palatino" pitchFamily="2" charset="77"/>
                <a:ea typeface="Palatino" pitchFamily="2" charset="77"/>
                <a:cs typeface="Palace Script MT" panose="020F0502020204030204" pitchFamily="34" charset="0"/>
              </a:rPr>
              <a:t>Grec</a:t>
            </a:r>
            <a:r>
              <a:rPr lang="en-GB" dirty="0">
                <a:effectLst/>
                <a:latin typeface="Palatino" pitchFamily="2" charset="77"/>
                <a:ea typeface="Palatino" pitchFamily="2" charset="77"/>
                <a:cs typeface="Palace Script MT" panose="020F0502020204030204" pitchFamily="34" charset="0"/>
              </a:rPr>
              <a:t> 1983, 10</a:t>
            </a:r>
            <a:r>
              <a:rPr lang="en-GB" baseline="30000" dirty="0">
                <a:effectLst/>
                <a:latin typeface="Palatino" pitchFamily="2" charset="77"/>
                <a:ea typeface="Palatino" pitchFamily="2" charset="77"/>
                <a:cs typeface="Palace Script MT" panose="020F0502020204030204" pitchFamily="34" charset="0"/>
              </a:rPr>
              <a:t>th</a:t>
            </a:r>
            <a:r>
              <a:rPr lang="en-GB" dirty="0">
                <a:effectLst/>
                <a:latin typeface="Palatino" pitchFamily="2" charset="77"/>
                <a:ea typeface="Palatino" pitchFamily="2" charset="77"/>
                <a:cs typeface="Palace Script MT" panose="020F0502020204030204" pitchFamily="34" charset="0"/>
              </a:rPr>
              <a:t> c., - f. 7v </a:t>
            </a:r>
          </a:p>
          <a:p>
            <a:r>
              <a:rPr lang="en-GB" dirty="0">
                <a:latin typeface="Palatino" pitchFamily="2" charset="77"/>
                <a:ea typeface="Palatino" pitchFamily="2" charset="77"/>
                <a:cs typeface="Palace Script MT" panose="020F0502020204030204" pitchFamily="34" charset="0"/>
              </a:rPr>
              <a:t>D</a:t>
            </a:r>
            <a:r>
              <a:rPr lang="en-GB" dirty="0">
                <a:effectLst/>
                <a:latin typeface="Palatino" pitchFamily="2" charset="77"/>
                <a:ea typeface="Palatino" pitchFamily="2" charset="77"/>
                <a:cs typeface="Palace Script MT" panose="020F0502020204030204" pitchFamily="34" charset="0"/>
              </a:rPr>
              <a:t>iagrammatic</a:t>
            </a:r>
            <a:r>
              <a:rPr lang="en-GB" dirty="0">
                <a:latin typeface="Palatino" pitchFamily="2" charset="77"/>
                <a:ea typeface="Palatino" pitchFamily="2" charset="77"/>
                <a:cs typeface="Palace Script MT" panose="020F0502020204030204" pitchFamily="34" charset="0"/>
              </a:rPr>
              <a:t> </a:t>
            </a:r>
            <a:r>
              <a:rPr lang="en-GB" dirty="0">
                <a:effectLst/>
                <a:latin typeface="Palatino" pitchFamily="2" charset="77"/>
                <a:ea typeface="Palatino" pitchFamily="2" charset="77"/>
                <a:cs typeface="Palace Script MT" panose="020F0502020204030204" pitchFamily="34" charset="0"/>
              </a:rPr>
              <a:t>representation of Hermogenes’ stasis system</a:t>
            </a:r>
          </a:p>
          <a:p>
            <a:endParaRPr lang="en-GB" dirty="0">
              <a:effectLst/>
              <a:latin typeface="Palatino" pitchFamily="2" charset="77"/>
              <a:ea typeface="Palatino" pitchFamily="2" charset="77"/>
              <a:cs typeface="Palace Script MT" panose="020F0502020204030204" pitchFamily="34" charset="0"/>
            </a:endParaRPr>
          </a:p>
        </p:txBody>
      </p:sp>
      <p:pic>
        <p:nvPicPr>
          <p:cNvPr id="10" name="Picture 9">
            <a:extLst>
              <a:ext uri="{FF2B5EF4-FFF2-40B4-BE49-F238E27FC236}">
                <a16:creationId xmlns:a16="http://schemas.microsoft.com/office/drawing/2014/main" id="{633E9227-A550-7FE1-BF47-2A0D042B517D}"/>
              </a:ext>
            </a:extLst>
          </p:cNvPr>
          <p:cNvPicPr>
            <a:picLocks noChangeAspect="1"/>
          </p:cNvPicPr>
          <p:nvPr/>
        </p:nvPicPr>
        <p:blipFill>
          <a:blip r:embed="rId2"/>
          <a:stretch>
            <a:fillRect/>
          </a:stretch>
        </p:blipFill>
        <p:spPr>
          <a:xfrm>
            <a:off x="199940" y="51073"/>
            <a:ext cx="5580749" cy="7030435"/>
          </a:xfrm>
          <a:prstGeom prst="rect">
            <a:avLst/>
          </a:prstGeom>
        </p:spPr>
      </p:pic>
      <p:sp>
        <p:nvSpPr>
          <p:cNvPr id="14" name="Title 1">
            <a:extLst>
              <a:ext uri="{FF2B5EF4-FFF2-40B4-BE49-F238E27FC236}">
                <a16:creationId xmlns:a16="http://schemas.microsoft.com/office/drawing/2014/main" id="{5CD050A8-1503-133C-3F06-5217830679C1}"/>
              </a:ext>
            </a:extLst>
          </p:cNvPr>
          <p:cNvSpPr>
            <a:spLocks noGrp="1"/>
          </p:cNvSpPr>
          <p:nvPr>
            <p:ph type="title"/>
          </p:nvPr>
        </p:nvSpPr>
        <p:spPr>
          <a:xfrm>
            <a:off x="5937662" y="319671"/>
            <a:ext cx="5580748" cy="1417689"/>
          </a:xfrm>
        </p:spPr>
        <p:txBody>
          <a:bodyPr>
            <a:normAutofit/>
          </a:bodyPr>
          <a:lstStyle/>
          <a:p>
            <a:r>
              <a:rPr lang="en-DK" dirty="0">
                <a:latin typeface="Palatino" pitchFamily="2" charset="77"/>
                <a:ea typeface="Palatino" pitchFamily="2" charset="77"/>
              </a:rPr>
              <a:t>..and visualisation strategies</a:t>
            </a:r>
          </a:p>
        </p:txBody>
      </p:sp>
    </p:spTree>
    <p:extLst>
      <p:ext uri="{BB962C8B-B14F-4D97-AF65-F5344CB8AC3E}">
        <p14:creationId xmlns:p14="http://schemas.microsoft.com/office/powerpoint/2010/main" val="2597314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C2FDE4-A106-4462-E405-710BB1430AAF}"/>
              </a:ext>
            </a:extLst>
          </p:cNvPr>
          <p:cNvSpPr txBox="1"/>
          <p:nvPr/>
        </p:nvSpPr>
        <p:spPr>
          <a:xfrm>
            <a:off x="6096000" y="5120640"/>
            <a:ext cx="5205983" cy="923330"/>
          </a:xfrm>
          <a:prstGeom prst="rect">
            <a:avLst/>
          </a:prstGeom>
          <a:noFill/>
        </p:spPr>
        <p:txBody>
          <a:bodyPr wrap="square" rtlCol="0">
            <a:spAutoFit/>
          </a:bodyPr>
          <a:lstStyle/>
          <a:p>
            <a:r>
              <a:rPr lang="en-GB" dirty="0">
                <a:effectLst/>
                <a:latin typeface="Palatino" pitchFamily="2" charset="77"/>
                <a:ea typeface="Palatino" pitchFamily="2" charset="77"/>
                <a:cs typeface="Palace Script MT" panose="020F0502020204030204" pitchFamily="34" charset="0"/>
              </a:rPr>
              <a:t>Ms. Paris. </a:t>
            </a:r>
            <a:r>
              <a:rPr lang="en-GB" dirty="0" err="1">
                <a:effectLst/>
                <a:latin typeface="Palatino" pitchFamily="2" charset="77"/>
                <a:ea typeface="Palatino" pitchFamily="2" charset="77"/>
                <a:cs typeface="Palace Script MT" panose="020F0502020204030204" pitchFamily="34" charset="0"/>
              </a:rPr>
              <a:t>Grec</a:t>
            </a:r>
            <a:r>
              <a:rPr lang="en-GB" dirty="0">
                <a:effectLst/>
                <a:latin typeface="Palatino" pitchFamily="2" charset="77"/>
                <a:ea typeface="Palatino" pitchFamily="2" charset="77"/>
                <a:cs typeface="Palace Script MT" panose="020F0502020204030204" pitchFamily="34" charset="0"/>
              </a:rPr>
              <a:t> 1983, 10</a:t>
            </a:r>
            <a:r>
              <a:rPr lang="en-GB" baseline="30000" dirty="0">
                <a:effectLst/>
                <a:latin typeface="Palatino" pitchFamily="2" charset="77"/>
                <a:ea typeface="Palatino" pitchFamily="2" charset="77"/>
                <a:cs typeface="Palace Script MT" panose="020F0502020204030204" pitchFamily="34" charset="0"/>
              </a:rPr>
              <a:t>th</a:t>
            </a:r>
            <a:r>
              <a:rPr lang="en-GB" dirty="0">
                <a:effectLst/>
                <a:latin typeface="Palatino" pitchFamily="2" charset="77"/>
                <a:ea typeface="Palatino" pitchFamily="2" charset="77"/>
                <a:cs typeface="Palace Script MT" panose="020F0502020204030204" pitchFamily="34" charset="0"/>
              </a:rPr>
              <a:t> c., - f. 10r </a:t>
            </a:r>
          </a:p>
          <a:p>
            <a:r>
              <a:rPr lang="en-GB" dirty="0">
                <a:latin typeface="Palatino" pitchFamily="2" charset="77"/>
                <a:ea typeface="Palatino" pitchFamily="2" charset="77"/>
                <a:cs typeface="Palace Script MT" panose="020F0502020204030204" pitchFamily="34" charset="0"/>
              </a:rPr>
              <a:t>D</a:t>
            </a:r>
            <a:r>
              <a:rPr lang="en-GB" dirty="0">
                <a:effectLst/>
                <a:latin typeface="Palatino" pitchFamily="2" charset="77"/>
                <a:ea typeface="Palatino" pitchFamily="2" charset="77"/>
                <a:cs typeface="Palace Script MT" panose="020F0502020204030204" pitchFamily="34" charset="0"/>
              </a:rPr>
              <a:t>iagrammatic</a:t>
            </a:r>
            <a:r>
              <a:rPr lang="en-GB" dirty="0">
                <a:latin typeface="Palatino" pitchFamily="2" charset="77"/>
                <a:ea typeface="Palatino" pitchFamily="2" charset="77"/>
                <a:cs typeface="Palace Script MT" panose="020F0502020204030204" pitchFamily="34" charset="0"/>
              </a:rPr>
              <a:t> </a:t>
            </a:r>
            <a:r>
              <a:rPr lang="en-GB" dirty="0">
                <a:effectLst/>
                <a:latin typeface="Palatino" pitchFamily="2" charset="77"/>
                <a:ea typeface="Palatino" pitchFamily="2" charset="77"/>
                <a:cs typeface="Palace Script MT" panose="020F0502020204030204" pitchFamily="34" charset="0"/>
              </a:rPr>
              <a:t>representation of Hermogenes’ stasis system</a:t>
            </a:r>
          </a:p>
        </p:txBody>
      </p:sp>
      <p:pic>
        <p:nvPicPr>
          <p:cNvPr id="7" name="Content Placeholder 6">
            <a:extLst>
              <a:ext uri="{FF2B5EF4-FFF2-40B4-BE49-F238E27FC236}">
                <a16:creationId xmlns:a16="http://schemas.microsoft.com/office/drawing/2014/main" id="{2A27F74E-89D8-40FA-51DC-A30DE593C2D2}"/>
              </a:ext>
            </a:extLst>
          </p:cNvPr>
          <p:cNvPicPr>
            <a:picLocks noGrp="1" noChangeAspect="1"/>
          </p:cNvPicPr>
          <p:nvPr>
            <p:ph idx="1"/>
          </p:nvPr>
        </p:nvPicPr>
        <p:blipFill rotWithShape="1">
          <a:blip r:embed="rId2"/>
          <a:srcRect r="2962" b="4233"/>
          <a:stretch/>
        </p:blipFill>
        <p:spPr>
          <a:xfrm>
            <a:off x="121921" y="52879"/>
            <a:ext cx="5315711" cy="6752242"/>
          </a:xfrm>
        </p:spPr>
      </p:pic>
    </p:spTree>
    <p:extLst>
      <p:ext uri="{BB962C8B-B14F-4D97-AF65-F5344CB8AC3E}">
        <p14:creationId xmlns:p14="http://schemas.microsoft.com/office/powerpoint/2010/main" val="1280649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BF3F2A8-2C41-8450-576A-FE6210FC2ECC}"/>
              </a:ext>
            </a:extLst>
          </p:cNvPr>
          <p:cNvPicPr>
            <a:picLocks noGrp="1" noChangeAspect="1"/>
          </p:cNvPicPr>
          <p:nvPr>
            <p:ph idx="1"/>
          </p:nvPr>
        </p:nvPicPr>
        <p:blipFill rotWithShape="1">
          <a:blip r:embed="rId2"/>
          <a:srcRect t="2058" r="1908" b="3436"/>
          <a:stretch/>
        </p:blipFill>
        <p:spPr>
          <a:xfrm>
            <a:off x="516319" y="320633"/>
            <a:ext cx="5205983" cy="6210795"/>
          </a:xfrm>
        </p:spPr>
      </p:pic>
      <p:pic>
        <p:nvPicPr>
          <p:cNvPr id="5" name="Content Placeholder 8">
            <a:extLst>
              <a:ext uri="{FF2B5EF4-FFF2-40B4-BE49-F238E27FC236}">
                <a16:creationId xmlns:a16="http://schemas.microsoft.com/office/drawing/2014/main" id="{1684D6EB-84BD-F92D-FFBB-47C18900F6C1}"/>
              </a:ext>
            </a:extLst>
          </p:cNvPr>
          <p:cNvPicPr>
            <a:picLocks noChangeAspect="1"/>
          </p:cNvPicPr>
          <p:nvPr/>
        </p:nvPicPr>
        <p:blipFill rotWithShape="1">
          <a:blip r:embed="rId2"/>
          <a:srcRect l="63549" t="75623" r="337" b="3526"/>
          <a:stretch/>
        </p:blipFill>
        <p:spPr>
          <a:xfrm>
            <a:off x="5936381" y="1098051"/>
            <a:ext cx="5606435" cy="4008339"/>
          </a:xfrm>
          <a:prstGeom prst="rect">
            <a:avLst/>
          </a:prstGeom>
        </p:spPr>
      </p:pic>
      <p:sp>
        <p:nvSpPr>
          <p:cNvPr id="6" name="TextBox 5">
            <a:extLst>
              <a:ext uri="{FF2B5EF4-FFF2-40B4-BE49-F238E27FC236}">
                <a16:creationId xmlns:a16="http://schemas.microsoft.com/office/drawing/2014/main" id="{C816285D-D719-7264-6716-7FFB60738058}"/>
              </a:ext>
            </a:extLst>
          </p:cNvPr>
          <p:cNvSpPr txBox="1"/>
          <p:nvPr/>
        </p:nvSpPr>
        <p:spPr>
          <a:xfrm>
            <a:off x="5936381" y="5628904"/>
            <a:ext cx="5205983" cy="646331"/>
          </a:xfrm>
          <a:prstGeom prst="rect">
            <a:avLst/>
          </a:prstGeom>
          <a:noFill/>
        </p:spPr>
        <p:txBody>
          <a:bodyPr wrap="square" rtlCol="0">
            <a:spAutoFit/>
          </a:bodyPr>
          <a:lstStyle/>
          <a:p>
            <a:r>
              <a:rPr lang="en-GB" dirty="0">
                <a:effectLst/>
                <a:latin typeface="Palatino" pitchFamily="2" charset="77"/>
                <a:ea typeface="Palatino" pitchFamily="2" charset="77"/>
                <a:cs typeface="Palace Script MT" panose="020F0502020204030204" pitchFamily="34" charset="0"/>
              </a:rPr>
              <a:t>Ms. Paris. </a:t>
            </a:r>
            <a:r>
              <a:rPr lang="en-GB" dirty="0" err="1">
                <a:effectLst/>
                <a:latin typeface="Palatino" pitchFamily="2" charset="77"/>
                <a:ea typeface="Palatino" pitchFamily="2" charset="77"/>
                <a:cs typeface="Palace Script MT" panose="020F0502020204030204" pitchFamily="34" charset="0"/>
              </a:rPr>
              <a:t>Grec</a:t>
            </a:r>
            <a:r>
              <a:rPr lang="en-GB" dirty="0">
                <a:effectLst/>
                <a:latin typeface="Palatino" pitchFamily="2" charset="77"/>
                <a:ea typeface="Palatino" pitchFamily="2" charset="77"/>
                <a:cs typeface="Palace Script MT" panose="020F0502020204030204" pitchFamily="34" charset="0"/>
              </a:rPr>
              <a:t> 1983, 10</a:t>
            </a:r>
            <a:r>
              <a:rPr lang="en-GB" baseline="30000" dirty="0">
                <a:effectLst/>
                <a:latin typeface="Palatino" pitchFamily="2" charset="77"/>
                <a:ea typeface="Palatino" pitchFamily="2" charset="77"/>
                <a:cs typeface="Palace Script MT" panose="020F0502020204030204" pitchFamily="34" charset="0"/>
              </a:rPr>
              <a:t>th</a:t>
            </a:r>
            <a:r>
              <a:rPr lang="en-GB" dirty="0">
                <a:effectLst/>
                <a:latin typeface="Palatino" pitchFamily="2" charset="77"/>
                <a:ea typeface="Palatino" pitchFamily="2" charset="77"/>
                <a:cs typeface="Palace Script MT" panose="020F0502020204030204" pitchFamily="34" charset="0"/>
              </a:rPr>
              <a:t> c., - f. 145r</a:t>
            </a:r>
          </a:p>
          <a:p>
            <a:endParaRPr lang="en-GB" dirty="0">
              <a:effectLst/>
              <a:latin typeface="Palatino" pitchFamily="2" charset="77"/>
              <a:ea typeface="Palatino" pitchFamily="2" charset="77"/>
              <a:cs typeface="Palace Script MT" panose="020F0502020204030204" pitchFamily="34" charset="0"/>
            </a:endParaRPr>
          </a:p>
        </p:txBody>
      </p:sp>
    </p:spTree>
    <p:extLst>
      <p:ext uri="{BB962C8B-B14F-4D97-AF65-F5344CB8AC3E}">
        <p14:creationId xmlns:p14="http://schemas.microsoft.com/office/powerpoint/2010/main" val="1900684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59FF2-9B7A-AB51-3E14-8ACB2FD4AB85}"/>
              </a:ext>
            </a:extLst>
          </p:cNvPr>
          <p:cNvSpPr>
            <a:spLocks noGrp="1"/>
          </p:cNvSpPr>
          <p:nvPr>
            <p:ph type="title"/>
          </p:nvPr>
        </p:nvSpPr>
        <p:spPr/>
        <p:txBody>
          <a:bodyPr>
            <a:normAutofit fontScale="90000"/>
          </a:bodyPr>
          <a:lstStyle/>
          <a:p>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project will </a:t>
            </a: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explore the</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cognitive tools that contributed to bringing rhetoric closer to mathematics</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and will look both at discursive definitions (</a:t>
            </a: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WP 1.1</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and visualizations strategies such as graphs, diagrams and tables (</a:t>
            </a: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WP 1.2</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in the manuscripts of the </a:t>
            </a:r>
            <a:r>
              <a:rPr lang="en-US"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Corpus </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of its commentaries. In so doing this project shows that Byzantine intellectuals were very aware of the complex interaction between different discursive modes. To put it with Davis and Hersh (1987, 54), in Byzantium we certainly see how “rhetoric may be sometimes mathematical and (…) mathematics may be sometimes rhetorical”.</a:t>
            </a:r>
            <a:br>
              <a:rPr lang="en-DK" sz="1800" dirty="0">
                <a:effectLst/>
                <a:latin typeface="Calibri" panose="020F0502020204030204" pitchFamily="34" charset="0"/>
                <a:ea typeface="Calibri" panose="020F0502020204030204" pitchFamily="34" charset="0"/>
                <a:cs typeface="Times New Roman" panose="02020603050405020304" pitchFamily="18" charset="0"/>
              </a:rPr>
            </a:br>
            <a:endParaRPr lang="en-DK" dirty="0"/>
          </a:p>
        </p:txBody>
      </p:sp>
      <p:pic>
        <p:nvPicPr>
          <p:cNvPr id="4" name="Picture 3">
            <a:extLst>
              <a:ext uri="{FF2B5EF4-FFF2-40B4-BE49-F238E27FC236}">
                <a16:creationId xmlns:a16="http://schemas.microsoft.com/office/drawing/2014/main" id="{54AA4BE5-8E4E-B691-BF35-6650DE6F4B58}"/>
              </a:ext>
            </a:extLst>
          </p:cNvPr>
          <p:cNvPicPr>
            <a:picLocks noChangeAspect="1"/>
          </p:cNvPicPr>
          <p:nvPr/>
        </p:nvPicPr>
        <p:blipFill>
          <a:blip r:embed="rId2"/>
          <a:stretch>
            <a:fillRect/>
          </a:stretch>
        </p:blipFill>
        <p:spPr>
          <a:xfrm>
            <a:off x="8406025" y="733463"/>
            <a:ext cx="3663251" cy="5444633"/>
          </a:xfrm>
          <a:prstGeom prst="rect">
            <a:avLst/>
          </a:prstGeom>
        </p:spPr>
      </p:pic>
      <p:pic>
        <p:nvPicPr>
          <p:cNvPr id="7" name="Picture 6">
            <a:extLst>
              <a:ext uri="{FF2B5EF4-FFF2-40B4-BE49-F238E27FC236}">
                <a16:creationId xmlns:a16="http://schemas.microsoft.com/office/drawing/2014/main" id="{A9BD0CF6-A937-108E-0191-1A3DC1561700}"/>
              </a:ext>
            </a:extLst>
          </p:cNvPr>
          <p:cNvPicPr>
            <a:picLocks noChangeAspect="1"/>
          </p:cNvPicPr>
          <p:nvPr/>
        </p:nvPicPr>
        <p:blipFill>
          <a:blip r:embed="rId3"/>
          <a:stretch>
            <a:fillRect/>
          </a:stretch>
        </p:blipFill>
        <p:spPr>
          <a:xfrm>
            <a:off x="4231827" y="733463"/>
            <a:ext cx="3841139" cy="5444633"/>
          </a:xfrm>
          <a:prstGeom prst="rect">
            <a:avLst/>
          </a:prstGeom>
        </p:spPr>
      </p:pic>
      <p:pic>
        <p:nvPicPr>
          <p:cNvPr id="9" name="Picture 8">
            <a:extLst>
              <a:ext uri="{FF2B5EF4-FFF2-40B4-BE49-F238E27FC236}">
                <a16:creationId xmlns:a16="http://schemas.microsoft.com/office/drawing/2014/main" id="{607354A7-EB1B-248D-AF8B-33A131D6E962}"/>
              </a:ext>
            </a:extLst>
          </p:cNvPr>
          <p:cNvPicPr>
            <a:picLocks noChangeAspect="1"/>
          </p:cNvPicPr>
          <p:nvPr/>
        </p:nvPicPr>
        <p:blipFill>
          <a:blip r:embed="rId4"/>
          <a:stretch>
            <a:fillRect/>
          </a:stretch>
        </p:blipFill>
        <p:spPr>
          <a:xfrm>
            <a:off x="200635" y="717073"/>
            <a:ext cx="3663251" cy="5444633"/>
          </a:xfrm>
          <a:prstGeom prst="rect">
            <a:avLst/>
          </a:prstGeom>
        </p:spPr>
      </p:pic>
      <p:sp>
        <p:nvSpPr>
          <p:cNvPr id="8" name="TextBox 7">
            <a:extLst>
              <a:ext uri="{FF2B5EF4-FFF2-40B4-BE49-F238E27FC236}">
                <a16:creationId xmlns:a16="http://schemas.microsoft.com/office/drawing/2014/main" id="{5F1C6464-EC3E-E114-ABFB-9D916EED9AD2}"/>
              </a:ext>
            </a:extLst>
          </p:cNvPr>
          <p:cNvSpPr txBox="1"/>
          <p:nvPr/>
        </p:nvSpPr>
        <p:spPr>
          <a:xfrm>
            <a:off x="8406025" y="6223268"/>
            <a:ext cx="4121069" cy="646331"/>
          </a:xfrm>
          <a:prstGeom prst="rect">
            <a:avLst/>
          </a:prstGeom>
          <a:noFill/>
        </p:spPr>
        <p:txBody>
          <a:bodyPr wrap="square" rtlCol="0">
            <a:spAutoFit/>
          </a:bodyPr>
          <a:lstStyle/>
          <a:p>
            <a:r>
              <a:rPr lang="en-GB" dirty="0">
                <a:effectLst/>
                <a:latin typeface="Palatino" pitchFamily="2" charset="77"/>
                <a:ea typeface="Palatino" pitchFamily="2" charset="77"/>
                <a:cs typeface="Palace Script MT" panose="020F0502020204030204" pitchFamily="34" charset="0"/>
              </a:rPr>
              <a:t>Ms. </a:t>
            </a:r>
            <a:r>
              <a:rPr lang="en-GB" dirty="0" err="1">
                <a:effectLst/>
                <a:latin typeface="Palatino" pitchFamily="2" charset="77"/>
                <a:ea typeface="Palatino" pitchFamily="2" charset="77"/>
                <a:cs typeface="Palace Script MT" panose="020F0502020204030204" pitchFamily="34" charset="0"/>
              </a:rPr>
              <a:t>Vind</a:t>
            </a:r>
            <a:r>
              <a:rPr lang="en-GB" dirty="0">
                <a:effectLst/>
                <a:latin typeface="Palatino" pitchFamily="2" charset="77"/>
                <a:ea typeface="Palatino" pitchFamily="2" charset="77"/>
                <a:cs typeface="Palace Script MT" panose="020F0502020204030204" pitchFamily="34" charset="0"/>
              </a:rPr>
              <a:t>. Phil. gr. 300, 14</a:t>
            </a:r>
            <a:r>
              <a:rPr lang="en-GB" baseline="30000" dirty="0">
                <a:effectLst/>
                <a:latin typeface="Palatino" pitchFamily="2" charset="77"/>
                <a:ea typeface="Palatino" pitchFamily="2" charset="77"/>
                <a:cs typeface="Palace Script MT" panose="020F0502020204030204" pitchFamily="34" charset="0"/>
              </a:rPr>
              <a:t>th</a:t>
            </a:r>
            <a:r>
              <a:rPr lang="en-GB" dirty="0">
                <a:effectLst/>
                <a:latin typeface="Palatino" pitchFamily="2" charset="77"/>
                <a:ea typeface="Palatino" pitchFamily="2" charset="77"/>
                <a:cs typeface="Palace Script MT" panose="020F0502020204030204" pitchFamily="34" charset="0"/>
              </a:rPr>
              <a:t> c.</a:t>
            </a:r>
          </a:p>
          <a:p>
            <a:endParaRPr lang="en-DK" dirty="0"/>
          </a:p>
        </p:txBody>
      </p:sp>
    </p:spTree>
    <p:extLst>
      <p:ext uri="{BB962C8B-B14F-4D97-AF65-F5344CB8AC3E}">
        <p14:creationId xmlns:p14="http://schemas.microsoft.com/office/powerpoint/2010/main" val="311072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BB67093-5435-D64B-A245-6A945B6380FB}"/>
              </a:ext>
            </a:extLst>
          </p:cNvPr>
          <p:cNvPicPr>
            <a:picLocks noGrp="1" noChangeAspect="1"/>
          </p:cNvPicPr>
          <p:nvPr>
            <p:ph idx="1"/>
          </p:nvPr>
        </p:nvPicPr>
        <p:blipFill>
          <a:blip r:embed="rId2"/>
          <a:stretch>
            <a:fillRect/>
          </a:stretch>
        </p:blipFill>
        <p:spPr>
          <a:xfrm>
            <a:off x="220718" y="-36171"/>
            <a:ext cx="4637690" cy="6894171"/>
          </a:xfrm>
        </p:spPr>
      </p:pic>
      <p:pic>
        <p:nvPicPr>
          <p:cNvPr id="9" name="Picture 8">
            <a:extLst>
              <a:ext uri="{FF2B5EF4-FFF2-40B4-BE49-F238E27FC236}">
                <a16:creationId xmlns:a16="http://schemas.microsoft.com/office/drawing/2014/main" id="{4D42128F-9DC5-022E-5436-C6345E9AA670}"/>
              </a:ext>
            </a:extLst>
          </p:cNvPr>
          <p:cNvPicPr>
            <a:picLocks noChangeAspect="1"/>
          </p:cNvPicPr>
          <p:nvPr/>
        </p:nvPicPr>
        <p:blipFill rotWithShape="1">
          <a:blip r:embed="rId2"/>
          <a:srcRect l="57973" t="31112" r="11270" b="25517"/>
          <a:stretch/>
        </p:blipFill>
        <p:spPr>
          <a:xfrm rot="5400000">
            <a:off x="7042085" y="1237759"/>
            <a:ext cx="2953409" cy="6191219"/>
          </a:xfrm>
          <a:prstGeom prst="rect">
            <a:avLst/>
          </a:prstGeom>
        </p:spPr>
      </p:pic>
      <p:sp>
        <p:nvSpPr>
          <p:cNvPr id="12" name="TextBox 11">
            <a:extLst>
              <a:ext uri="{FF2B5EF4-FFF2-40B4-BE49-F238E27FC236}">
                <a16:creationId xmlns:a16="http://schemas.microsoft.com/office/drawing/2014/main" id="{B0501A2B-C991-81AB-B450-70721A7FA098}"/>
              </a:ext>
            </a:extLst>
          </p:cNvPr>
          <p:cNvSpPr txBox="1"/>
          <p:nvPr/>
        </p:nvSpPr>
        <p:spPr>
          <a:xfrm>
            <a:off x="7671460" y="5961413"/>
            <a:ext cx="3942939" cy="646331"/>
          </a:xfrm>
          <a:prstGeom prst="rect">
            <a:avLst/>
          </a:prstGeom>
          <a:noFill/>
        </p:spPr>
        <p:txBody>
          <a:bodyPr wrap="none" rtlCol="0">
            <a:spAutoFit/>
          </a:bodyPr>
          <a:lstStyle/>
          <a:p>
            <a:r>
              <a:rPr lang="en-GB" dirty="0">
                <a:effectLst/>
                <a:latin typeface="Palatino" pitchFamily="2" charset="77"/>
                <a:ea typeface="Palatino" pitchFamily="2" charset="77"/>
                <a:cs typeface="Palace Script MT" panose="020F0502020204030204" pitchFamily="34" charset="0"/>
              </a:rPr>
              <a:t>Ms. </a:t>
            </a:r>
            <a:r>
              <a:rPr lang="en-GB" dirty="0" err="1">
                <a:effectLst/>
                <a:latin typeface="Palatino" pitchFamily="2" charset="77"/>
                <a:ea typeface="Palatino" pitchFamily="2" charset="77"/>
                <a:cs typeface="Palace Script MT" panose="020F0502020204030204" pitchFamily="34" charset="0"/>
              </a:rPr>
              <a:t>Vind</a:t>
            </a:r>
            <a:r>
              <a:rPr lang="en-GB" dirty="0">
                <a:effectLst/>
                <a:latin typeface="Palatino" pitchFamily="2" charset="77"/>
                <a:ea typeface="Palatino" pitchFamily="2" charset="77"/>
                <a:cs typeface="Palace Script MT" panose="020F0502020204030204" pitchFamily="34" charset="0"/>
              </a:rPr>
              <a:t>. Phil. gr. 300, 14</a:t>
            </a:r>
            <a:r>
              <a:rPr lang="en-GB" baseline="30000" dirty="0">
                <a:effectLst/>
                <a:latin typeface="Palatino" pitchFamily="2" charset="77"/>
                <a:ea typeface="Palatino" pitchFamily="2" charset="77"/>
                <a:cs typeface="Palace Script MT" panose="020F0502020204030204" pitchFamily="34" charset="0"/>
              </a:rPr>
              <a:t>th</a:t>
            </a:r>
            <a:r>
              <a:rPr lang="en-GB" dirty="0">
                <a:effectLst/>
                <a:latin typeface="Palatino" pitchFamily="2" charset="77"/>
                <a:ea typeface="Palatino" pitchFamily="2" charset="77"/>
                <a:cs typeface="Palace Script MT" panose="020F0502020204030204" pitchFamily="34" charset="0"/>
              </a:rPr>
              <a:t> c., - f. 22r </a:t>
            </a:r>
          </a:p>
          <a:p>
            <a:endParaRPr lang="en-DK" dirty="0"/>
          </a:p>
        </p:txBody>
      </p:sp>
    </p:spTree>
    <p:extLst>
      <p:ext uri="{BB962C8B-B14F-4D97-AF65-F5344CB8AC3E}">
        <p14:creationId xmlns:p14="http://schemas.microsoft.com/office/powerpoint/2010/main" val="25711165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
  <TotalTime>0</TotalTime>
  <Words>972</Words>
  <Application>Microsoft Office PowerPoint</Application>
  <PresentationFormat>Widescreen</PresentationFormat>
  <Paragraphs>63</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Palatino</vt:lpstr>
      <vt:lpstr>Office Theme</vt:lpstr>
      <vt:lpstr>Necessity by design: the mathematics of rhetoric in Middle Byzantine culture </vt:lpstr>
      <vt:lpstr>A popular handbook</vt:lpstr>
      <vt:lpstr>A rich exegetical tradition</vt:lpstr>
      <vt:lpstr>Rhetoric, geometry, medicine, a fluctuating epistemic status</vt:lpstr>
      <vt:lpstr>..and visualisation strategies</vt:lpstr>
      <vt:lpstr>PowerPoint Presentation</vt:lpstr>
      <vt:lpstr>PowerPoint Presentation</vt:lpstr>
      <vt:lpstr>The project will explore the cognitive tools that contributed to bringing rhetoric closer to mathematics and will look both at discursive definitions (WP 1.1) and visualizations strategies such as graphs, diagrams and tables (WP 1.2) in the manuscripts of the Corpus and of its commentaries. In so doing this project shows that Byzantine intellectuals were very aware of the complex interaction between different discursive modes. To put it with Davis and Hersh (1987, 54), in Byzantium we certainly see how “rhetoric may be sometimes mathematical and (…) mathematics may be sometimes rhetorical”.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Chiara D'Agostini</dc:creator>
  <cp:lastModifiedBy>Aglae Pizzone</cp:lastModifiedBy>
  <cp:revision>16</cp:revision>
  <dcterms:created xsi:type="dcterms:W3CDTF">2022-09-12T15:38:03Z</dcterms:created>
  <dcterms:modified xsi:type="dcterms:W3CDTF">2022-12-16T08:59:46Z</dcterms:modified>
</cp:coreProperties>
</file>